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72" r:id="rId3"/>
  </p:sldMasterIdLst>
  <p:notesMasterIdLst>
    <p:notesMasterId r:id="rId69"/>
  </p:notesMasterIdLst>
  <p:sldIdLst>
    <p:sldId id="347" r:id="rId4"/>
    <p:sldId id="286" r:id="rId5"/>
    <p:sldId id="263" r:id="rId6"/>
    <p:sldId id="350" r:id="rId7"/>
    <p:sldId id="351" r:id="rId8"/>
    <p:sldId id="449" r:id="rId9"/>
    <p:sldId id="450" r:id="rId10"/>
    <p:sldId id="352" r:id="rId11"/>
    <p:sldId id="354" r:id="rId12"/>
    <p:sldId id="353" r:id="rId13"/>
    <p:sldId id="451" r:id="rId14"/>
    <p:sldId id="356" r:id="rId15"/>
    <p:sldId id="355" r:id="rId16"/>
    <p:sldId id="452" r:id="rId17"/>
    <p:sldId id="358" r:id="rId18"/>
    <p:sldId id="357" r:id="rId19"/>
    <p:sldId id="453" r:id="rId20"/>
    <p:sldId id="360" r:id="rId21"/>
    <p:sldId id="359" r:id="rId22"/>
    <p:sldId id="477" r:id="rId23"/>
    <p:sldId id="362" r:id="rId24"/>
    <p:sldId id="361" r:id="rId25"/>
    <p:sldId id="364" r:id="rId26"/>
    <p:sldId id="454" r:id="rId27"/>
    <p:sldId id="363" r:id="rId28"/>
    <p:sldId id="365" r:id="rId29"/>
    <p:sldId id="461" r:id="rId30"/>
    <p:sldId id="366" r:id="rId31"/>
    <p:sldId id="478" r:id="rId32"/>
    <p:sldId id="368" r:id="rId33"/>
    <p:sldId id="455" r:id="rId34"/>
    <p:sldId id="462" r:id="rId35"/>
    <p:sldId id="463" r:id="rId36"/>
    <p:sldId id="456" r:id="rId37"/>
    <p:sldId id="457" r:id="rId38"/>
    <p:sldId id="369" r:id="rId39"/>
    <p:sldId id="464" r:id="rId40"/>
    <p:sldId id="470" r:id="rId41"/>
    <p:sldId id="465" r:id="rId42"/>
    <p:sldId id="472" r:id="rId43"/>
    <p:sldId id="473" r:id="rId44"/>
    <p:sldId id="474" r:id="rId45"/>
    <p:sldId id="476" r:id="rId46"/>
    <p:sldId id="370" r:id="rId47"/>
    <p:sldId id="367" r:id="rId48"/>
    <p:sldId id="371" r:id="rId49"/>
    <p:sldId id="372" r:id="rId50"/>
    <p:sldId id="373" r:id="rId51"/>
    <p:sldId id="374" r:id="rId52"/>
    <p:sldId id="377" r:id="rId53"/>
    <p:sldId id="375" r:id="rId54"/>
    <p:sldId id="379" r:id="rId55"/>
    <p:sldId id="376" r:id="rId56"/>
    <p:sldId id="378" r:id="rId57"/>
    <p:sldId id="381" r:id="rId58"/>
    <p:sldId id="380" r:id="rId59"/>
    <p:sldId id="382" r:id="rId60"/>
    <p:sldId id="384" r:id="rId61"/>
    <p:sldId id="383" r:id="rId62"/>
    <p:sldId id="385" r:id="rId63"/>
    <p:sldId id="443" r:id="rId64"/>
    <p:sldId id="387" r:id="rId65"/>
    <p:sldId id="386" r:id="rId66"/>
    <p:sldId id="458" r:id="rId67"/>
    <p:sldId id="444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8000"/>
    <a:srgbClr val="00B415"/>
    <a:srgbClr val="0091EA"/>
    <a:srgbClr val="333399"/>
    <a:srgbClr val="FFC000"/>
    <a:srgbClr val="FF0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38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04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3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1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8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8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7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45F7-77F9-4401-AA0E-BF14C26D8903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45F7-77F9-4401-AA0E-BF14C26D8903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0586-5A1C-41FD-AA9D-07A4E729E633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7A0F-5B99-4F35-9BDD-321CD3C098F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‹№›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image" Target="../media/image50.wmf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54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11" Type="http://schemas.openxmlformats.org/officeDocument/2006/relationships/oleObject" Target="../embeddings/oleObject38.bin"/><Relationship Id="rId5" Type="http://schemas.openxmlformats.org/officeDocument/2006/relationships/image" Target="../media/image51.wmf"/><Relationship Id="rId10" Type="http://schemas.openxmlformats.org/officeDocument/2006/relationships/image" Target="../media/image53.wmf"/><Relationship Id="rId4" Type="http://schemas.openxmlformats.org/officeDocument/2006/relationships/oleObject" Target="../embeddings/oleObject35.bin"/><Relationship Id="rId9" Type="http://schemas.openxmlformats.org/officeDocument/2006/relationships/oleObject" Target="../embeddings/oleObject37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image" Target="../media/image56.emf"/><Relationship Id="rId7" Type="http://schemas.openxmlformats.org/officeDocument/2006/relationships/image" Target="../media/image58.w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60.wmf"/><Relationship Id="rId5" Type="http://schemas.openxmlformats.org/officeDocument/2006/relationships/image" Target="../media/image57.emf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5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3" Type="http://schemas.openxmlformats.org/officeDocument/2006/relationships/image" Target="../media/image65.png"/><Relationship Id="rId7" Type="http://schemas.openxmlformats.org/officeDocument/2006/relationships/image" Target="../media/image67.wmf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2.bin"/><Relationship Id="rId11" Type="http://schemas.openxmlformats.org/officeDocument/2006/relationships/image" Target="../media/image69.wmf"/><Relationship Id="rId5" Type="http://schemas.openxmlformats.org/officeDocument/2006/relationships/image" Target="../media/image66.wmf"/><Relationship Id="rId10" Type="http://schemas.openxmlformats.org/officeDocument/2006/relationships/oleObject" Target="../embeddings/oleObject44.bin"/><Relationship Id="rId4" Type="http://schemas.openxmlformats.org/officeDocument/2006/relationships/oleObject" Target="../embeddings/oleObject41.bin"/><Relationship Id="rId9" Type="http://schemas.openxmlformats.org/officeDocument/2006/relationships/image" Target="../media/image68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13" Type="http://schemas.openxmlformats.org/officeDocument/2006/relationships/oleObject" Target="../embeddings/oleObject47.bin"/><Relationship Id="rId3" Type="http://schemas.openxmlformats.org/officeDocument/2006/relationships/image" Target="../media/image72.jpg"/><Relationship Id="rId7" Type="http://schemas.openxmlformats.org/officeDocument/2006/relationships/image" Target="../media/image76.jpg"/><Relationship Id="rId12" Type="http://schemas.openxmlformats.org/officeDocument/2006/relationships/image" Target="../media/image79.wmf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jpg"/><Relationship Id="rId11" Type="http://schemas.openxmlformats.org/officeDocument/2006/relationships/oleObject" Target="../embeddings/oleObject46.bin"/><Relationship Id="rId5" Type="http://schemas.openxmlformats.org/officeDocument/2006/relationships/image" Target="../media/image74.jpg"/><Relationship Id="rId10" Type="http://schemas.openxmlformats.org/officeDocument/2006/relationships/image" Target="../media/image78.wmf"/><Relationship Id="rId4" Type="http://schemas.openxmlformats.org/officeDocument/2006/relationships/image" Target="../media/image73.jpg"/><Relationship Id="rId9" Type="http://schemas.openxmlformats.org/officeDocument/2006/relationships/oleObject" Target="../embeddings/oleObject45.bin"/><Relationship Id="rId14" Type="http://schemas.openxmlformats.org/officeDocument/2006/relationships/image" Target="../media/image80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87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3" Type="http://schemas.openxmlformats.org/officeDocument/2006/relationships/oleObject" Target="../embeddings/oleObject51.bin"/><Relationship Id="rId7" Type="http://schemas.openxmlformats.org/officeDocument/2006/relationships/image" Target="../media/image94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10" Type="http://schemas.openxmlformats.org/officeDocument/2006/relationships/image" Target="../media/image96.wmf"/><Relationship Id="rId4" Type="http://schemas.openxmlformats.org/officeDocument/2006/relationships/image" Target="../media/image91.wmf"/><Relationship Id="rId9" Type="http://schemas.openxmlformats.org/officeDocument/2006/relationships/oleObject" Target="../embeddings/oleObject5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jpg"/><Relationship Id="rId5" Type="http://schemas.openxmlformats.org/officeDocument/2006/relationships/image" Target="../media/image103.jpg"/><Relationship Id="rId4" Type="http://schemas.openxmlformats.org/officeDocument/2006/relationships/image" Target="../media/image10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.jpeg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114.wmf"/><Relationship Id="rId9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8.bin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119.wmf"/><Relationship Id="rId9" Type="http://schemas.openxmlformats.org/officeDocument/2006/relationships/image" Target="../media/image12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133.wmf"/><Relationship Id="rId3" Type="http://schemas.openxmlformats.org/officeDocument/2006/relationships/image" Target="../media/image128.png"/><Relationship Id="rId7" Type="http://schemas.openxmlformats.org/officeDocument/2006/relationships/image" Target="../media/image130.wmf"/><Relationship Id="rId12" Type="http://schemas.openxmlformats.org/officeDocument/2006/relationships/oleObject" Target="../embeddings/oleObject62.bin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132.wmf"/><Relationship Id="rId5" Type="http://schemas.openxmlformats.org/officeDocument/2006/relationships/image" Target="../media/image129.emf"/><Relationship Id="rId15" Type="http://schemas.openxmlformats.org/officeDocument/2006/relationships/image" Target="../media/image134.wmf"/><Relationship Id="rId10" Type="http://schemas.openxmlformats.org/officeDocument/2006/relationships/oleObject" Target="../embeddings/oleObject61.bin"/><Relationship Id="rId4" Type="http://schemas.openxmlformats.org/officeDocument/2006/relationships/oleObject" Target="../embeddings/oleObject54.bin"/><Relationship Id="rId9" Type="http://schemas.openxmlformats.org/officeDocument/2006/relationships/image" Target="../media/image131.wmf"/><Relationship Id="rId14" Type="http://schemas.openxmlformats.org/officeDocument/2006/relationships/oleObject" Target="../embeddings/oleObject63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13" Type="http://schemas.openxmlformats.org/officeDocument/2006/relationships/image" Target="../media/image138.wmf"/><Relationship Id="rId3" Type="http://schemas.openxmlformats.org/officeDocument/2006/relationships/image" Target="../media/image128.png"/><Relationship Id="rId7" Type="http://schemas.openxmlformats.org/officeDocument/2006/relationships/image" Target="../media/image135.wmf"/><Relationship Id="rId12" Type="http://schemas.openxmlformats.org/officeDocument/2006/relationships/oleObject" Target="../embeddings/oleObject68.bin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65.bin"/><Relationship Id="rId11" Type="http://schemas.openxmlformats.org/officeDocument/2006/relationships/image" Target="../media/image137.wmf"/><Relationship Id="rId5" Type="http://schemas.openxmlformats.org/officeDocument/2006/relationships/image" Target="../media/image131.wmf"/><Relationship Id="rId10" Type="http://schemas.openxmlformats.org/officeDocument/2006/relationships/oleObject" Target="../embeddings/oleObject67.bin"/><Relationship Id="rId4" Type="http://schemas.openxmlformats.org/officeDocument/2006/relationships/oleObject" Target="../embeddings/oleObject64.bin"/><Relationship Id="rId9" Type="http://schemas.openxmlformats.org/officeDocument/2006/relationships/image" Target="../media/image136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w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143.wmf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emf"/><Relationship Id="rId11" Type="http://schemas.openxmlformats.org/officeDocument/2006/relationships/oleObject" Target="../embeddings/oleObject72.bin"/><Relationship Id="rId5" Type="http://schemas.openxmlformats.org/officeDocument/2006/relationships/oleObject" Target="../embeddings/oleObject68.bin"/><Relationship Id="rId10" Type="http://schemas.openxmlformats.org/officeDocument/2006/relationships/image" Target="../media/image142.wmf"/><Relationship Id="rId4" Type="http://schemas.openxmlformats.org/officeDocument/2006/relationships/image" Target="../media/image139.wmf"/><Relationship Id="rId9" Type="http://schemas.openxmlformats.org/officeDocument/2006/relationships/oleObject" Target="../embeddings/oleObject71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3" Type="http://schemas.openxmlformats.org/officeDocument/2006/relationships/image" Target="../media/image144.wmf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149.wmf"/><Relationship Id="rId2" Type="http://schemas.openxmlformats.org/officeDocument/2006/relationships/oleObject" Target="../embeddings/oleObject73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oleObject" Target="../embeddings/oleObject77.bin"/><Relationship Id="rId5" Type="http://schemas.openxmlformats.org/officeDocument/2006/relationships/image" Target="../media/image145.wmf"/><Relationship Id="rId10" Type="http://schemas.openxmlformats.org/officeDocument/2006/relationships/image" Target="../media/image148.wmf"/><Relationship Id="rId4" Type="http://schemas.openxmlformats.org/officeDocument/2006/relationships/oleObject" Target="../embeddings/oleObject74.bin"/><Relationship Id="rId9" Type="http://schemas.openxmlformats.org/officeDocument/2006/relationships/oleObject" Target="../embeddings/oleObject76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wmf"/><Relationship Id="rId13" Type="http://schemas.openxmlformats.org/officeDocument/2006/relationships/image" Target="../media/image156.png"/><Relationship Id="rId18" Type="http://schemas.openxmlformats.org/officeDocument/2006/relationships/oleObject" Target="../embeddings/oleObject83.bin"/><Relationship Id="rId26" Type="http://schemas.openxmlformats.org/officeDocument/2006/relationships/oleObject" Target="../embeddings/oleObject87.bin"/><Relationship Id="rId3" Type="http://schemas.openxmlformats.org/officeDocument/2006/relationships/oleObject" Target="../embeddings/oleObject78.bin"/><Relationship Id="rId21" Type="http://schemas.openxmlformats.org/officeDocument/2006/relationships/image" Target="../media/image162.wmf"/><Relationship Id="rId7" Type="http://schemas.openxmlformats.org/officeDocument/2006/relationships/oleObject" Target="../embeddings/oleObject80.bin"/><Relationship Id="rId12" Type="http://schemas.openxmlformats.org/officeDocument/2006/relationships/image" Target="../media/image155.wmf"/><Relationship Id="rId17" Type="http://schemas.openxmlformats.org/officeDocument/2006/relationships/image" Target="../media/image160.png"/><Relationship Id="rId25" Type="http://schemas.openxmlformats.org/officeDocument/2006/relationships/image" Target="../media/image164.wmf"/><Relationship Id="rId2" Type="http://schemas.openxmlformats.org/officeDocument/2006/relationships/image" Target="../media/image150.png"/><Relationship Id="rId16" Type="http://schemas.openxmlformats.org/officeDocument/2006/relationships/image" Target="../media/image159.png"/><Relationship Id="rId20" Type="http://schemas.openxmlformats.org/officeDocument/2006/relationships/oleObject" Target="../embeddings/oleObject84.bin"/><Relationship Id="rId29" Type="http://schemas.openxmlformats.org/officeDocument/2006/relationships/image" Target="../media/image166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wmf"/><Relationship Id="rId11" Type="http://schemas.openxmlformats.org/officeDocument/2006/relationships/oleObject" Target="../embeddings/oleObject82.bin"/><Relationship Id="rId24" Type="http://schemas.openxmlformats.org/officeDocument/2006/relationships/oleObject" Target="../embeddings/oleObject86.bin"/><Relationship Id="rId5" Type="http://schemas.openxmlformats.org/officeDocument/2006/relationships/oleObject" Target="../embeddings/oleObject79.bin"/><Relationship Id="rId15" Type="http://schemas.openxmlformats.org/officeDocument/2006/relationships/image" Target="../media/image158.png"/><Relationship Id="rId23" Type="http://schemas.openxmlformats.org/officeDocument/2006/relationships/image" Target="../media/image163.wmf"/><Relationship Id="rId28" Type="http://schemas.openxmlformats.org/officeDocument/2006/relationships/oleObject" Target="../embeddings/oleObject88.bin"/><Relationship Id="rId10" Type="http://schemas.openxmlformats.org/officeDocument/2006/relationships/image" Target="../media/image154.wmf"/><Relationship Id="rId19" Type="http://schemas.openxmlformats.org/officeDocument/2006/relationships/image" Target="../media/image161.wmf"/><Relationship Id="rId31" Type="http://schemas.openxmlformats.org/officeDocument/2006/relationships/image" Target="../media/image167.wmf"/><Relationship Id="rId4" Type="http://schemas.openxmlformats.org/officeDocument/2006/relationships/image" Target="../media/image151.wmf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157.png"/><Relationship Id="rId22" Type="http://schemas.openxmlformats.org/officeDocument/2006/relationships/oleObject" Target="../embeddings/oleObject85.bin"/><Relationship Id="rId27" Type="http://schemas.openxmlformats.org/officeDocument/2006/relationships/image" Target="../media/image165.wmf"/><Relationship Id="rId30" Type="http://schemas.openxmlformats.org/officeDocument/2006/relationships/oleObject" Target="../embeddings/oleObject89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0.png"/><Relationship Id="rId4" Type="http://schemas.openxmlformats.org/officeDocument/2006/relationships/image" Target="../media/image169.web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4.png"/><Relationship Id="rId4" Type="http://schemas.openxmlformats.org/officeDocument/2006/relationships/image" Target="../media/image173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oleObject" Target="../embeddings/oleObject94.bin"/><Relationship Id="rId3" Type="http://schemas.openxmlformats.org/officeDocument/2006/relationships/image" Target="../media/image175.wmf"/><Relationship Id="rId7" Type="http://schemas.openxmlformats.org/officeDocument/2006/relationships/image" Target="../media/image174.png"/><Relationship Id="rId12" Type="http://schemas.openxmlformats.org/officeDocument/2006/relationships/image" Target="../media/image179.wmf"/><Relationship Id="rId2" Type="http://schemas.openxmlformats.org/officeDocument/2006/relationships/oleObject" Target="../embeddings/oleObject90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wmf"/><Relationship Id="rId11" Type="http://schemas.openxmlformats.org/officeDocument/2006/relationships/oleObject" Target="../embeddings/oleObject93.bin"/><Relationship Id="rId5" Type="http://schemas.openxmlformats.org/officeDocument/2006/relationships/oleObject" Target="../embeddings/oleObject91.bin"/><Relationship Id="rId10" Type="http://schemas.openxmlformats.org/officeDocument/2006/relationships/image" Target="../media/image178.wmf"/><Relationship Id="rId4" Type="http://schemas.openxmlformats.org/officeDocument/2006/relationships/image" Target="../media/image176.gif"/><Relationship Id="rId9" Type="http://schemas.openxmlformats.org/officeDocument/2006/relationships/oleObject" Target="../embeddings/oleObject92.bin"/><Relationship Id="rId14" Type="http://schemas.openxmlformats.org/officeDocument/2006/relationships/image" Target="../media/image180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wmf"/><Relationship Id="rId13" Type="http://schemas.openxmlformats.org/officeDocument/2006/relationships/oleObject" Target="../embeddings/oleObject100.bin"/><Relationship Id="rId18" Type="http://schemas.openxmlformats.org/officeDocument/2006/relationships/image" Target="../media/image188.wmf"/><Relationship Id="rId3" Type="http://schemas.openxmlformats.org/officeDocument/2006/relationships/oleObject" Target="../embeddings/oleObject95.bin"/><Relationship Id="rId21" Type="http://schemas.openxmlformats.org/officeDocument/2006/relationships/oleObject" Target="../embeddings/oleObject103.bin"/><Relationship Id="rId7" Type="http://schemas.openxmlformats.org/officeDocument/2006/relationships/oleObject" Target="../embeddings/oleObject97.bin"/><Relationship Id="rId12" Type="http://schemas.openxmlformats.org/officeDocument/2006/relationships/image" Target="../media/image185.wmf"/><Relationship Id="rId17" Type="http://schemas.openxmlformats.org/officeDocument/2006/relationships/oleObject" Target="../embeddings/oleObject102.bin"/><Relationship Id="rId2" Type="http://schemas.openxmlformats.org/officeDocument/2006/relationships/image" Target="../media/image174.png"/><Relationship Id="rId16" Type="http://schemas.openxmlformats.org/officeDocument/2006/relationships/image" Target="../media/image187.wmf"/><Relationship Id="rId20" Type="http://schemas.openxmlformats.org/officeDocument/2006/relationships/image" Target="../media/image180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wmf"/><Relationship Id="rId11" Type="http://schemas.openxmlformats.org/officeDocument/2006/relationships/oleObject" Target="../embeddings/oleObject99.bin"/><Relationship Id="rId5" Type="http://schemas.openxmlformats.org/officeDocument/2006/relationships/oleObject" Target="../embeddings/oleObject96.bin"/><Relationship Id="rId15" Type="http://schemas.openxmlformats.org/officeDocument/2006/relationships/oleObject" Target="../embeddings/oleObject101.bin"/><Relationship Id="rId10" Type="http://schemas.openxmlformats.org/officeDocument/2006/relationships/image" Target="../media/image184.wmf"/><Relationship Id="rId19" Type="http://schemas.openxmlformats.org/officeDocument/2006/relationships/oleObject" Target="../embeddings/oleObject94.bin"/><Relationship Id="rId4" Type="http://schemas.openxmlformats.org/officeDocument/2006/relationships/image" Target="../media/image181.wmf"/><Relationship Id="rId9" Type="http://schemas.openxmlformats.org/officeDocument/2006/relationships/oleObject" Target="../embeddings/oleObject98.bin"/><Relationship Id="rId14" Type="http://schemas.openxmlformats.org/officeDocument/2006/relationships/image" Target="../media/image186.wmf"/><Relationship Id="rId22" Type="http://schemas.openxmlformats.org/officeDocument/2006/relationships/image" Target="../media/image189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11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6.w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2.wmf"/><Relationship Id="rId10" Type="http://schemas.openxmlformats.org/officeDocument/2006/relationships/image" Target="../media/image15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7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7.bin"/><Relationship Id="rId13" Type="http://schemas.openxmlformats.org/officeDocument/2006/relationships/image" Target="../media/image195.wmf"/><Relationship Id="rId18" Type="http://schemas.openxmlformats.org/officeDocument/2006/relationships/oleObject" Target="../embeddings/oleObject112.bin"/><Relationship Id="rId3" Type="http://schemas.openxmlformats.org/officeDocument/2006/relationships/image" Target="../media/image190.wmf"/><Relationship Id="rId21" Type="http://schemas.openxmlformats.org/officeDocument/2006/relationships/image" Target="../media/image199.emf"/><Relationship Id="rId7" Type="http://schemas.openxmlformats.org/officeDocument/2006/relationships/image" Target="../media/image192.wmf"/><Relationship Id="rId12" Type="http://schemas.openxmlformats.org/officeDocument/2006/relationships/oleObject" Target="../embeddings/oleObject109.bin"/><Relationship Id="rId17" Type="http://schemas.openxmlformats.org/officeDocument/2006/relationships/image" Target="../media/image197.wmf"/><Relationship Id="rId2" Type="http://schemas.openxmlformats.org/officeDocument/2006/relationships/oleObject" Target="../embeddings/oleObject104.bin"/><Relationship Id="rId16" Type="http://schemas.openxmlformats.org/officeDocument/2006/relationships/oleObject" Target="../embeddings/oleObject111.bin"/><Relationship Id="rId20" Type="http://schemas.openxmlformats.org/officeDocument/2006/relationships/oleObject" Target="../embeddings/oleObject94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06.bin"/><Relationship Id="rId11" Type="http://schemas.openxmlformats.org/officeDocument/2006/relationships/image" Target="../media/image194.wmf"/><Relationship Id="rId5" Type="http://schemas.openxmlformats.org/officeDocument/2006/relationships/image" Target="../media/image191.wmf"/><Relationship Id="rId15" Type="http://schemas.openxmlformats.org/officeDocument/2006/relationships/image" Target="../media/image196.wmf"/><Relationship Id="rId10" Type="http://schemas.openxmlformats.org/officeDocument/2006/relationships/oleObject" Target="../embeddings/oleObject108.bin"/><Relationship Id="rId19" Type="http://schemas.openxmlformats.org/officeDocument/2006/relationships/image" Target="../media/image198.wmf"/><Relationship Id="rId4" Type="http://schemas.openxmlformats.org/officeDocument/2006/relationships/oleObject" Target="../embeddings/oleObject105.bin"/><Relationship Id="rId9" Type="http://schemas.openxmlformats.org/officeDocument/2006/relationships/image" Target="../media/image193.wmf"/><Relationship Id="rId14" Type="http://schemas.openxmlformats.org/officeDocument/2006/relationships/oleObject" Target="../embeddings/oleObject110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wmf"/><Relationship Id="rId3" Type="http://schemas.openxmlformats.org/officeDocument/2006/relationships/oleObject" Target="../embeddings/oleObject109.bin"/><Relationship Id="rId7" Type="http://schemas.openxmlformats.org/officeDocument/2006/relationships/oleObject" Target="../embeddings/oleObject112.bin"/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wmf"/><Relationship Id="rId5" Type="http://schemas.openxmlformats.org/officeDocument/2006/relationships/oleObject" Target="../embeddings/oleObject110.bin"/><Relationship Id="rId4" Type="http://schemas.openxmlformats.org/officeDocument/2006/relationships/image" Target="../media/image195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6.bin"/><Relationship Id="rId13" Type="http://schemas.openxmlformats.org/officeDocument/2006/relationships/image" Target="../media/image206.wmf"/><Relationship Id="rId18" Type="http://schemas.openxmlformats.org/officeDocument/2006/relationships/image" Target="../media/image172.png"/><Relationship Id="rId3" Type="http://schemas.openxmlformats.org/officeDocument/2006/relationships/image" Target="../media/image201.wmf"/><Relationship Id="rId7" Type="http://schemas.openxmlformats.org/officeDocument/2006/relationships/image" Target="../media/image203.wmf"/><Relationship Id="rId12" Type="http://schemas.openxmlformats.org/officeDocument/2006/relationships/oleObject" Target="../embeddings/oleObject117.bin"/><Relationship Id="rId17" Type="http://schemas.openxmlformats.org/officeDocument/2006/relationships/image" Target="../media/image208.wmf"/><Relationship Id="rId2" Type="http://schemas.openxmlformats.org/officeDocument/2006/relationships/oleObject" Target="../embeddings/oleObject113.bin"/><Relationship Id="rId16" Type="http://schemas.openxmlformats.org/officeDocument/2006/relationships/oleObject" Target="../embeddings/oleObject119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5.bin"/><Relationship Id="rId11" Type="http://schemas.openxmlformats.org/officeDocument/2006/relationships/image" Target="../media/image205.emf"/><Relationship Id="rId5" Type="http://schemas.openxmlformats.org/officeDocument/2006/relationships/image" Target="../media/image202.wmf"/><Relationship Id="rId15" Type="http://schemas.openxmlformats.org/officeDocument/2006/relationships/image" Target="../media/image207.wmf"/><Relationship Id="rId10" Type="http://schemas.openxmlformats.org/officeDocument/2006/relationships/oleObject" Target="../embeddings/oleObject109.bin"/><Relationship Id="rId4" Type="http://schemas.openxmlformats.org/officeDocument/2006/relationships/oleObject" Target="../embeddings/oleObject114.bin"/><Relationship Id="rId9" Type="http://schemas.openxmlformats.org/officeDocument/2006/relationships/image" Target="../media/image204.wmf"/><Relationship Id="rId14" Type="http://schemas.openxmlformats.org/officeDocument/2006/relationships/oleObject" Target="../embeddings/oleObject118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wmf"/><Relationship Id="rId13" Type="http://schemas.openxmlformats.org/officeDocument/2006/relationships/oleObject" Target="../embeddings/oleObject125.bin"/><Relationship Id="rId3" Type="http://schemas.openxmlformats.org/officeDocument/2006/relationships/image" Target="../media/image209.wmf"/><Relationship Id="rId7" Type="http://schemas.openxmlformats.org/officeDocument/2006/relationships/oleObject" Target="../embeddings/oleObject122.bin"/><Relationship Id="rId12" Type="http://schemas.openxmlformats.org/officeDocument/2006/relationships/image" Target="../media/image214.wmf"/><Relationship Id="rId2" Type="http://schemas.openxmlformats.org/officeDocument/2006/relationships/oleObject" Target="../embeddings/oleObject120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wmf"/><Relationship Id="rId11" Type="http://schemas.openxmlformats.org/officeDocument/2006/relationships/oleObject" Target="../embeddings/oleObject124.bin"/><Relationship Id="rId5" Type="http://schemas.openxmlformats.org/officeDocument/2006/relationships/oleObject" Target="../embeddings/oleObject121.bin"/><Relationship Id="rId15" Type="http://schemas.openxmlformats.org/officeDocument/2006/relationships/image" Target="../media/image172.png"/><Relationship Id="rId10" Type="http://schemas.openxmlformats.org/officeDocument/2006/relationships/image" Target="../media/image213.wmf"/><Relationship Id="rId4" Type="http://schemas.openxmlformats.org/officeDocument/2006/relationships/image" Target="../media/image210.png"/><Relationship Id="rId9" Type="http://schemas.openxmlformats.org/officeDocument/2006/relationships/oleObject" Target="../embeddings/oleObject123.bin"/><Relationship Id="rId14" Type="http://schemas.openxmlformats.org/officeDocument/2006/relationships/image" Target="../media/image21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g"/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gif"/><Relationship Id="rId7" Type="http://schemas.openxmlformats.org/officeDocument/2006/relationships/image" Target="../media/image225.png"/><Relationship Id="rId2" Type="http://schemas.openxmlformats.org/officeDocument/2006/relationships/image" Target="../media/image220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5" Type="http://schemas.openxmlformats.org/officeDocument/2006/relationships/image" Target="../media/image223.gif"/><Relationship Id="rId4" Type="http://schemas.openxmlformats.org/officeDocument/2006/relationships/image" Target="../media/image222.gi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8.bin"/><Relationship Id="rId3" Type="http://schemas.openxmlformats.org/officeDocument/2006/relationships/image" Target="../media/image228.png"/><Relationship Id="rId7" Type="http://schemas.openxmlformats.org/officeDocument/2006/relationships/image" Target="../media/image230.wmf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27.bin"/><Relationship Id="rId11" Type="http://schemas.openxmlformats.org/officeDocument/2006/relationships/image" Target="../media/image232.wmf"/><Relationship Id="rId5" Type="http://schemas.openxmlformats.org/officeDocument/2006/relationships/image" Target="../media/image229.wmf"/><Relationship Id="rId10" Type="http://schemas.openxmlformats.org/officeDocument/2006/relationships/oleObject" Target="../embeddings/oleObject129.bin"/><Relationship Id="rId4" Type="http://schemas.openxmlformats.org/officeDocument/2006/relationships/oleObject" Target="../embeddings/oleObject126.bin"/><Relationship Id="rId9" Type="http://schemas.openxmlformats.org/officeDocument/2006/relationships/image" Target="../media/image231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wmf"/><Relationship Id="rId5" Type="http://schemas.openxmlformats.org/officeDocument/2006/relationships/oleObject" Target="../embeddings/oleObject130.bin"/><Relationship Id="rId4" Type="http://schemas.openxmlformats.org/officeDocument/2006/relationships/image" Target="../media/image23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4.jpg"/><Relationship Id="rId5" Type="http://schemas.openxmlformats.org/officeDocument/2006/relationships/image" Target="../media/image243.jpeg"/><Relationship Id="rId4" Type="http://schemas.openxmlformats.org/officeDocument/2006/relationships/image" Target="../media/image242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7" Type="http://schemas.openxmlformats.org/officeDocument/2006/relationships/image" Target="../media/image248.wmf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2.bin"/><Relationship Id="rId5" Type="http://schemas.openxmlformats.org/officeDocument/2006/relationships/image" Target="../media/image247.wmf"/><Relationship Id="rId4" Type="http://schemas.openxmlformats.org/officeDocument/2006/relationships/oleObject" Target="../embeddings/oleObject131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wmf"/><Relationship Id="rId5" Type="http://schemas.openxmlformats.org/officeDocument/2006/relationships/oleObject" Target="../embeddings/oleObject133.bin"/><Relationship Id="rId4" Type="http://schemas.openxmlformats.org/officeDocument/2006/relationships/image" Target="../media/image2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wmf"/><Relationship Id="rId3" Type="http://schemas.openxmlformats.org/officeDocument/2006/relationships/oleObject" Target="../embeddings/oleObject134.bin"/><Relationship Id="rId7" Type="http://schemas.openxmlformats.org/officeDocument/2006/relationships/oleObject" Target="../embeddings/oleObject136.bin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wmf"/><Relationship Id="rId5" Type="http://schemas.openxmlformats.org/officeDocument/2006/relationships/oleObject" Target="../embeddings/oleObject135.bin"/><Relationship Id="rId4" Type="http://schemas.openxmlformats.org/officeDocument/2006/relationships/image" Target="../media/image258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3.jpg"/><Relationship Id="rId4" Type="http://schemas.openxmlformats.org/officeDocument/2006/relationships/image" Target="../media/image262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27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24.wmf"/><Relationship Id="rId17" Type="http://schemas.openxmlformats.org/officeDocument/2006/relationships/oleObject" Target="../embeddings/oleObject13.bin"/><Relationship Id="rId2" Type="http://schemas.openxmlformats.org/officeDocument/2006/relationships/image" Target="../media/image18.jpg"/><Relationship Id="rId16" Type="http://schemas.openxmlformats.org/officeDocument/2006/relationships/image" Target="../media/image2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23.wmf"/><Relationship Id="rId19" Type="http://schemas.openxmlformats.org/officeDocument/2006/relationships/image" Target="../media/image28.png"/><Relationship Id="rId4" Type="http://schemas.openxmlformats.org/officeDocument/2006/relationships/image" Target="../media/image20.e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25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g"/><Relationship Id="rId2" Type="http://schemas.openxmlformats.org/officeDocument/2006/relationships/image" Target="../media/image26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9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3.jpg"/><Relationship Id="rId4" Type="http://schemas.openxmlformats.org/officeDocument/2006/relationships/image" Target="../media/image272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g"/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6.wmf"/><Relationship Id="rId4" Type="http://schemas.openxmlformats.org/officeDocument/2006/relationships/oleObject" Target="../embeddings/oleObject137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wmf"/><Relationship Id="rId3" Type="http://schemas.openxmlformats.org/officeDocument/2006/relationships/oleObject" Target="../embeddings/oleObject138.bin"/><Relationship Id="rId7" Type="http://schemas.openxmlformats.org/officeDocument/2006/relationships/oleObject" Target="../embeddings/oleObject140.bin"/><Relationship Id="rId12" Type="http://schemas.openxmlformats.org/officeDocument/2006/relationships/image" Target="../media/image282.wmf"/><Relationship Id="rId2" Type="http://schemas.openxmlformats.org/officeDocument/2006/relationships/image" Target="../media/image27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wmf"/><Relationship Id="rId11" Type="http://schemas.openxmlformats.org/officeDocument/2006/relationships/oleObject" Target="../embeddings/oleObject142.bin"/><Relationship Id="rId5" Type="http://schemas.openxmlformats.org/officeDocument/2006/relationships/oleObject" Target="../embeddings/oleObject139.bin"/><Relationship Id="rId10" Type="http://schemas.openxmlformats.org/officeDocument/2006/relationships/image" Target="../media/image281.wmf"/><Relationship Id="rId4" Type="http://schemas.openxmlformats.org/officeDocument/2006/relationships/image" Target="../media/image278.wmf"/><Relationship Id="rId9" Type="http://schemas.openxmlformats.org/officeDocument/2006/relationships/oleObject" Target="../embeddings/oleObject141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jpg"/><Relationship Id="rId2" Type="http://schemas.openxmlformats.org/officeDocument/2006/relationships/image" Target="../media/image28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oleObject" Target="../embeddings/oleObject19.bin"/><Relationship Id="rId18" Type="http://schemas.openxmlformats.org/officeDocument/2006/relationships/image" Target="../media/image36.wmf"/><Relationship Id="rId26" Type="http://schemas.openxmlformats.org/officeDocument/2006/relationships/image" Target="../media/image40.wmf"/><Relationship Id="rId3" Type="http://schemas.openxmlformats.org/officeDocument/2006/relationships/oleObject" Target="../embeddings/oleObject14.bin"/><Relationship Id="rId21" Type="http://schemas.openxmlformats.org/officeDocument/2006/relationships/oleObject" Target="../embeddings/oleObject23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33.wmf"/><Relationship Id="rId17" Type="http://schemas.openxmlformats.org/officeDocument/2006/relationships/oleObject" Target="../embeddings/oleObject21.bin"/><Relationship Id="rId25" Type="http://schemas.openxmlformats.org/officeDocument/2006/relationships/oleObject" Target="../embeddings/oleObject25.bin"/><Relationship Id="rId2" Type="http://schemas.openxmlformats.org/officeDocument/2006/relationships/image" Target="../media/image18.jpg"/><Relationship Id="rId16" Type="http://schemas.openxmlformats.org/officeDocument/2006/relationships/image" Target="../media/image35.wmf"/><Relationship Id="rId20" Type="http://schemas.openxmlformats.org/officeDocument/2006/relationships/image" Target="../media/image3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18.bin"/><Relationship Id="rId24" Type="http://schemas.openxmlformats.org/officeDocument/2006/relationships/image" Target="../media/image39.wmf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23" Type="http://schemas.openxmlformats.org/officeDocument/2006/relationships/oleObject" Target="../embeddings/oleObject24.bin"/><Relationship Id="rId28" Type="http://schemas.openxmlformats.org/officeDocument/2006/relationships/image" Target="../media/image41.wmf"/><Relationship Id="rId10" Type="http://schemas.openxmlformats.org/officeDocument/2006/relationships/image" Target="../media/image32.wmf"/><Relationship Id="rId19" Type="http://schemas.openxmlformats.org/officeDocument/2006/relationships/oleObject" Target="../embeddings/oleObject22.bin"/><Relationship Id="rId4" Type="http://schemas.openxmlformats.org/officeDocument/2006/relationships/image" Target="../media/image29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34.wmf"/><Relationship Id="rId22" Type="http://schemas.openxmlformats.org/officeDocument/2006/relationships/image" Target="../media/image38.wmf"/><Relationship Id="rId27" Type="http://schemas.openxmlformats.org/officeDocument/2006/relationships/oleObject" Target="../embeddings/oleObject26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42.wmf"/><Relationship Id="rId7" Type="http://schemas.openxmlformats.org/officeDocument/2006/relationships/image" Target="../media/image44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46.wmf"/><Relationship Id="rId5" Type="http://schemas.openxmlformats.org/officeDocument/2006/relationships/image" Target="../media/image43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45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49.w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3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1143000" y="152400"/>
            <a:ext cx="7010400" cy="870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ОПТИКА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4876800" y="2362200"/>
            <a:ext cx="2351314" cy="609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uk-UA" sz="2800" dirty="0">
                <a:solidFill>
                  <a:srgbClr val="0091EA"/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хвильова</a:t>
            </a:r>
            <a:endParaRPr lang="ru-RU" sz="2800" dirty="0">
              <a:solidFill>
                <a:srgbClr val="0091EA"/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9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0D7E0E4-7311-46EB-A70C-38111F5590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256636"/>
              </p:ext>
            </p:extLst>
          </p:nvPr>
        </p:nvGraphicFramePr>
        <p:xfrm>
          <a:off x="228600" y="2538411"/>
          <a:ext cx="7243763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60640" imgH="482400" progId="Equation.DSMT4">
                  <p:embed/>
                </p:oleObj>
              </mc:Choice>
              <mc:Fallback>
                <p:oleObj name="Equation" r:id="rId2" imgW="386064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8600" y="2538411"/>
                        <a:ext cx="7243763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C725F0FF-5678-496F-A65B-6A840AD39D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878395"/>
              </p:ext>
            </p:extLst>
          </p:nvPr>
        </p:nvGraphicFramePr>
        <p:xfrm>
          <a:off x="152400" y="152400"/>
          <a:ext cx="100171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33160" imgH="228600" progId="Equation.DSMT4">
                  <p:embed/>
                </p:oleObj>
              </mc:Choice>
              <mc:Fallback>
                <p:oleObj name="Equation" r:id="rId4" imgW="53316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152400"/>
                        <a:ext cx="1001713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DBEAB7-ED23-4B34-B43F-4737145B1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257" y="152400"/>
            <a:ext cx="1575919" cy="1268240"/>
          </a:xfrm>
          <a:prstGeom prst="rect">
            <a:avLst/>
          </a:prstGeom>
        </p:spPr>
      </p:pic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E7155D05-E994-4995-AD90-248ADDC01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369791"/>
              </p:ext>
            </p:extLst>
          </p:nvPr>
        </p:nvGraphicFramePr>
        <p:xfrm>
          <a:off x="140293" y="962025"/>
          <a:ext cx="491013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16120" imgH="228600" progId="Equation.DSMT4">
                  <p:embed/>
                </p:oleObj>
              </mc:Choice>
              <mc:Fallback>
                <p:oleObj name="Equation" r:id="rId7" imgW="2616120" imgH="22860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0293" y="962025"/>
                        <a:ext cx="4910138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1F9FBB06-2B1B-4E29-9A46-1BB0A024B3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389353"/>
              </p:ext>
            </p:extLst>
          </p:nvPr>
        </p:nvGraphicFramePr>
        <p:xfrm>
          <a:off x="368642" y="3800474"/>
          <a:ext cx="3328521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87240" imgH="431640" progId="Equation.DSMT4">
                  <p:embed/>
                </p:oleObj>
              </mc:Choice>
              <mc:Fallback>
                <p:oleObj name="Equation" r:id="rId9" imgW="1587240" imgH="43164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E7155D05-E994-4995-AD90-248ADDC016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642" y="3800474"/>
                        <a:ext cx="3328521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3CACBFE5-F9E9-14FD-1387-2ACEF38C45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721714"/>
              </p:ext>
            </p:extLst>
          </p:nvPr>
        </p:nvGraphicFramePr>
        <p:xfrm>
          <a:off x="228600" y="1700213"/>
          <a:ext cx="1643063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76240" imgH="431640" progId="Equation.DSMT4">
                  <p:embed/>
                </p:oleObj>
              </mc:Choice>
              <mc:Fallback>
                <p:oleObj name="Equation" r:id="rId11" imgW="876240" imgH="43164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B0D7E0E4-7311-46EB-A70C-38111F559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600" y="1700213"/>
                        <a:ext cx="1643063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565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ED85BA-FB70-4CD9-8D92-F1D1A039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27" y="1988002"/>
            <a:ext cx="5470310" cy="67710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B42BB9-08A7-4C83-BC1E-C870B7B05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29" y="3599767"/>
            <a:ext cx="5929827" cy="1111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20C13-5724-402B-BA06-C10C7009F35A}"/>
              </a:ext>
            </a:extLst>
          </p:cNvPr>
          <p:cNvSpPr txBox="1"/>
          <p:nvPr/>
        </p:nvSpPr>
        <p:spPr>
          <a:xfrm>
            <a:off x="452473" y="31366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06473-28FD-4579-92C4-6BE38FADFCA2}"/>
              </a:ext>
            </a:extLst>
          </p:cNvPr>
          <p:cNvSpPr txBox="1"/>
          <p:nvPr/>
        </p:nvSpPr>
        <p:spPr>
          <a:xfrm>
            <a:off x="452473" y="1274916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8C052363-137C-CBF4-6AB0-DAD1054AC5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105688"/>
              </p:ext>
            </p:extLst>
          </p:nvPr>
        </p:nvGraphicFramePr>
        <p:xfrm>
          <a:off x="7207764" y="1416908"/>
          <a:ext cx="1702487" cy="5107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5179" imgH="571461" progId="Equation.DSMT4">
                  <p:embed/>
                </p:oleObj>
              </mc:Choice>
              <mc:Fallback>
                <p:oleObj name="Equation" r:id="rId4" imgW="1905179" imgH="57146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07764" y="1416908"/>
                        <a:ext cx="1702487" cy="5107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B1C8E310-C961-26CB-F7AC-CE015538F6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724793"/>
              </p:ext>
            </p:extLst>
          </p:nvPr>
        </p:nvGraphicFramePr>
        <p:xfrm>
          <a:off x="388938" y="66675"/>
          <a:ext cx="1849437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36560" imgH="431640" progId="Equation.DSMT4">
                  <p:embed/>
                </p:oleObj>
              </mc:Choice>
              <mc:Fallback>
                <p:oleObj name="Equation" r:id="rId6" imgW="736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938" y="66675"/>
                        <a:ext cx="1849437" cy="1084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585B6E12-9AD7-A95F-FBEB-56F0ECF3E0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12136"/>
              </p:ext>
            </p:extLst>
          </p:nvPr>
        </p:nvGraphicFramePr>
        <p:xfrm>
          <a:off x="6532605" y="3284838"/>
          <a:ext cx="2444880" cy="510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781210" imgH="581038" progId="Equation.DSMT4">
                  <p:embed/>
                </p:oleObj>
              </mc:Choice>
              <mc:Fallback>
                <p:oleObj name="Equation" r:id="rId8" imgW="2781210" imgH="58103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32605" y="3284838"/>
                        <a:ext cx="2444880" cy="510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9C836145-B54D-764D-7223-6AE92003F6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155426"/>
              </p:ext>
            </p:extLst>
          </p:nvPr>
        </p:nvGraphicFramePr>
        <p:xfrm>
          <a:off x="4180608" y="66675"/>
          <a:ext cx="1730665" cy="993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85800" imgH="393480" progId="Equation.DSMT4">
                  <p:embed/>
                </p:oleObj>
              </mc:Choice>
              <mc:Fallback>
                <p:oleObj name="Equation" r:id="rId10" imgW="6858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80608" y="66675"/>
                        <a:ext cx="1730665" cy="993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807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Загальна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інтерференційна</a:t>
            </a:r>
            <a:r>
              <a:rPr lang="ru-RU" sz="3600" b="1" dirty="0">
                <a:solidFill>
                  <a:srgbClr val="4D4D4D"/>
                </a:solidFill>
              </a:rPr>
              <a:t> схема (схема Юнга)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26CF6A-A7FB-4399-8B1E-7BEB385FB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28800"/>
            <a:ext cx="2526792" cy="3348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188C4D-4FC6-4886-8C9F-25BEDF91B243}"/>
              </a:ext>
            </a:extLst>
          </p:cNvPr>
          <p:cNvSpPr txBox="1"/>
          <p:nvPr/>
        </p:nvSpPr>
        <p:spPr>
          <a:xfrm>
            <a:off x="2869692" y="5654103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 Юнг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70A7F51-B3E7-4864-95E6-9166C009F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770" y="4363168"/>
            <a:ext cx="2999561" cy="1752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A3B199-C6B7-4140-B067-CB4FAFC5A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249363"/>
            <a:ext cx="300638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BCE401-712E-498F-B358-35663463DB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33400"/>
            <a:ext cx="1933575" cy="19335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2F139E-F24A-4DA4-BDB3-3302EDEB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886984" flipH="1">
            <a:off x="5892678" y="560394"/>
            <a:ext cx="2428798" cy="2168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C1E11-A6F2-56DF-0B59-C0A660BB6588}"/>
              </a:ext>
            </a:extLst>
          </p:cNvPr>
          <p:cNvSpPr txBox="1"/>
          <p:nvPr/>
        </p:nvSpPr>
        <p:spPr>
          <a:xfrm>
            <a:off x="568973" y="4061254"/>
            <a:ext cx="593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008000"/>
                </a:solidFill>
              </a:rPr>
              <a:t>метод поділу хвильового фронту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E3DA4-E7BE-4931-CC5C-CC6E7574A2F2}"/>
              </a:ext>
            </a:extLst>
          </p:cNvPr>
          <p:cNvSpPr txBox="1"/>
          <p:nvPr/>
        </p:nvSpPr>
        <p:spPr>
          <a:xfrm>
            <a:off x="568973" y="4786185"/>
            <a:ext cx="4562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uk-UA" sz="2800" i="1" dirty="0">
                <a:solidFill>
                  <a:srgbClr val="7030A0"/>
                </a:solidFill>
              </a:rPr>
              <a:t>метод поділу амплітуди</a:t>
            </a:r>
          </a:p>
        </p:txBody>
      </p:sp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8C88E7B8-E6A4-355B-927F-8946DC9CF6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2656711"/>
              </p:ext>
            </p:extLst>
          </p:nvPr>
        </p:nvGraphicFramePr>
        <p:xfrm>
          <a:off x="2892840" y="930156"/>
          <a:ext cx="2470760" cy="52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79280" imgH="228600" progId="Equation.DSMT4">
                  <p:embed/>
                </p:oleObj>
              </mc:Choice>
              <mc:Fallback>
                <p:oleObj name="Equation" r:id="rId4" imgW="1079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92840" y="930156"/>
                        <a:ext cx="2470760" cy="52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51D8441A-7717-3E91-77AE-30B396A7BD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610525"/>
              </p:ext>
            </p:extLst>
          </p:nvPr>
        </p:nvGraphicFramePr>
        <p:xfrm>
          <a:off x="2957575" y="1815841"/>
          <a:ext cx="2268538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90360" imgH="228600" progId="Equation.DSMT4">
                  <p:embed/>
                </p:oleObj>
              </mc:Choice>
              <mc:Fallback>
                <p:oleObj name="Equation" r:id="rId6" imgW="990360" imgH="2286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8C88E7B8-E6A4-355B-927F-8946DC9CF6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57575" y="1815841"/>
                        <a:ext cx="2268538" cy="52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E962633E-2158-B33C-928B-9C9A8FC9A0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576137"/>
              </p:ext>
            </p:extLst>
          </p:nvPr>
        </p:nvGraphicFramePr>
        <p:xfrm>
          <a:off x="2920438" y="2648829"/>
          <a:ext cx="2443162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66680" imgH="253800" progId="Equation.DSMT4">
                  <p:embed/>
                </p:oleObj>
              </mc:Choice>
              <mc:Fallback>
                <p:oleObj name="Equation" r:id="rId8" imgW="1066680" imgH="2538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51D8441A-7717-3E91-77AE-30B396A7BD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20438" y="2648829"/>
                        <a:ext cx="2443162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EB8D53DD-A80E-1464-DB2B-6B0E884BF4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333561"/>
              </p:ext>
            </p:extLst>
          </p:nvPr>
        </p:nvGraphicFramePr>
        <p:xfrm>
          <a:off x="2617788" y="5603875"/>
          <a:ext cx="2557462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17440" imgH="203040" progId="Equation.DSMT4">
                  <p:embed/>
                </p:oleObj>
              </mc:Choice>
              <mc:Fallback>
                <p:oleObj name="Equation" r:id="rId10" imgW="1117440" imgH="2030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8C88E7B8-E6A4-355B-927F-8946DC9CF6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617788" y="5603875"/>
                        <a:ext cx="2557462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405FA96-2F4D-C772-73BE-637303C3D20F}"/>
              </a:ext>
            </a:extLst>
          </p:cNvPr>
          <p:cNvSpPr txBox="1"/>
          <p:nvPr/>
        </p:nvSpPr>
        <p:spPr>
          <a:xfrm>
            <a:off x="3389249" y="248618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i="1" dirty="0" err="1">
                <a:solidFill>
                  <a:srgbClr val="C00000"/>
                </a:solidFill>
                <a:latin typeface="Candara" panose="020E0502030303020204" pitchFamily="34" charset="0"/>
              </a:rPr>
              <a:t>цуги</a:t>
            </a:r>
            <a:r>
              <a:rPr lang="uk-UA" sz="3600" i="1" dirty="0">
                <a:solidFill>
                  <a:srgbClr val="C00000"/>
                </a:solidFill>
                <a:latin typeface="Candara" panose="020E0502030303020204" pitchFamily="34" charset="0"/>
              </a:rPr>
              <a:t> !!!</a:t>
            </a:r>
          </a:p>
        </p:txBody>
      </p:sp>
    </p:spTree>
    <p:extLst>
      <p:ext uri="{BB962C8B-B14F-4D97-AF65-F5344CB8AC3E}">
        <p14:creationId xmlns:p14="http://schemas.microsoft.com/office/powerpoint/2010/main" val="417580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young">
            <a:extLst>
              <a:ext uri="{FF2B5EF4-FFF2-40B4-BE49-F238E27FC236}">
                <a16:creationId xmlns:a16="http://schemas.microsoft.com/office/drawing/2014/main" id="{4C1E937B-60C4-4FC5-B465-D3E70AD49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85800"/>
            <a:ext cx="6799996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7C3D3431-120C-46D5-82A1-C8240FC33334}"/>
              </a:ext>
            </a:extLst>
          </p:cNvPr>
          <p:cNvSpPr/>
          <p:nvPr/>
        </p:nvSpPr>
        <p:spPr>
          <a:xfrm>
            <a:off x="3195873" y="2199992"/>
            <a:ext cx="1846907" cy="1638677"/>
          </a:xfrm>
          <a:custGeom>
            <a:avLst/>
            <a:gdLst>
              <a:gd name="connsiteX0" fmla="*/ 0 w 1846907"/>
              <a:gd name="connsiteY0" fmla="*/ 805758 h 1638677"/>
              <a:gd name="connsiteX1" fmla="*/ 1846907 w 1846907"/>
              <a:gd name="connsiteY1" fmla="*/ 0 h 1638677"/>
              <a:gd name="connsiteX2" fmla="*/ 1810693 w 1846907"/>
              <a:gd name="connsiteY2" fmla="*/ 1638677 h 1638677"/>
              <a:gd name="connsiteX3" fmla="*/ 0 w 1846907"/>
              <a:gd name="connsiteY3" fmla="*/ 805758 h 1638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6907" h="1638677">
                <a:moveTo>
                  <a:pt x="0" y="805758"/>
                </a:moveTo>
                <a:lnTo>
                  <a:pt x="1846907" y="0"/>
                </a:lnTo>
                <a:lnTo>
                  <a:pt x="1810693" y="1638677"/>
                </a:lnTo>
                <a:lnTo>
                  <a:pt x="0" y="805758"/>
                </a:lnTo>
                <a:close/>
              </a:path>
            </a:pathLst>
          </a:cu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A3F17-98E4-462D-A893-E037E5BA4B24}"/>
              </a:ext>
            </a:extLst>
          </p:cNvPr>
          <p:cNvSpPr txBox="1"/>
          <p:nvPr/>
        </p:nvSpPr>
        <p:spPr>
          <a:xfrm>
            <a:off x="2362200" y="1212064"/>
            <a:ext cx="2793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>
                <a:solidFill>
                  <a:srgbClr val="FF0000"/>
                </a:solidFill>
              </a:rPr>
              <a:t>поле </a:t>
            </a:r>
            <a:r>
              <a:rPr lang="uk-UA" sz="2400" i="1" dirty="0">
                <a:solidFill>
                  <a:srgbClr val="FF0000"/>
                </a:solidFill>
              </a:rPr>
              <a:t>інтерференції</a:t>
            </a:r>
            <a:endParaRPr lang="ru-UA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36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467A2D-B002-401D-8640-FD7BE480C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228600"/>
            <a:ext cx="3962400" cy="42731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A7DEDB-2BC0-4EBE-809D-56DB16F98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562" y="457200"/>
            <a:ext cx="4343400" cy="95509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848EFC-05F1-483D-A2AF-2EF7009B7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953" y="2057400"/>
            <a:ext cx="4020618" cy="80126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42836A-9160-40AA-8FDD-12476F988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743200"/>
            <a:ext cx="932248" cy="5068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64E5CD-F5B9-494F-A4F7-57F0ECA71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78" y="3285909"/>
            <a:ext cx="1831063" cy="76786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EBFFDC9-4B4F-4C4E-9927-B9E28631E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262" y="3279582"/>
            <a:ext cx="2273808" cy="7741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9EB5E52-05DE-4A77-9E2C-C07E4D1951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25435"/>
            <a:ext cx="2042160" cy="4693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EC48FA7-17BF-4E03-84CD-266C8104B064}"/>
              </a:ext>
            </a:extLst>
          </p:cNvPr>
          <p:cNvSpPr txBox="1"/>
          <p:nvPr/>
        </p:nvSpPr>
        <p:spPr>
          <a:xfrm>
            <a:off x="5136332" y="5671803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00B415"/>
                </a:solidFill>
              </a:rPr>
              <a:t>ширина смуги</a:t>
            </a:r>
            <a:endParaRPr lang="ru-UA" sz="2800" i="1" dirty="0">
              <a:solidFill>
                <a:srgbClr val="00B415"/>
              </a:solidFill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90E2C31-3700-563E-81A4-0F6C87E2A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9534776"/>
              </p:ext>
            </p:extLst>
          </p:nvPr>
        </p:nvGraphicFramePr>
        <p:xfrm>
          <a:off x="207687" y="4264117"/>
          <a:ext cx="1560513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63280" imgH="228600" progId="Equation.DSMT4">
                  <p:embed/>
                </p:oleObj>
              </mc:Choice>
              <mc:Fallback>
                <p:oleObj name="Equation" r:id="rId9" imgW="863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7687" y="4264117"/>
                        <a:ext cx="1560513" cy="414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6B806B1-C504-8E5E-116F-6B16D62780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0771379"/>
              </p:ext>
            </p:extLst>
          </p:nvPr>
        </p:nvGraphicFramePr>
        <p:xfrm>
          <a:off x="207687" y="4550022"/>
          <a:ext cx="2271712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57120" imgH="393480" progId="Equation.DSMT4">
                  <p:embed/>
                </p:oleObj>
              </mc:Choice>
              <mc:Fallback>
                <p:oleObj name="Equation" r:id="rId11" imgW="1257120" imgH="39348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190E2C31-3700-563E-81A4-0F6C87E2A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7687" y="4550022"/>
                        <a:ext cx="2271712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925858F-E260-A1A9-CE90-F387CD23E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446652"/>
              </p:ext>
            </p:extLst>
          </p:nvPr>
        </p:nvGraphicFramePr>
        <p:xfrm>
          <a:off x="961124" y="5594158"/>
          <a:ext cx="3634264" cy="773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854000" imgH="393480" progId="Equation.DSMT4">
                  <p:embed/>
                </p:oleObj>
              </mc:Choice>
              <mc:Fallback>
                <p:oleObj name="Equation" r:id="rId13" imgW="1854000" imgH="39348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6B806B1-C504-8E5E-116F-6B16D62780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61124" y="5594158"/>
                        <a:ext cx="3634264" cy="773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667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42EBC9-DA15-49C3-91AC-0AD89560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762000"/>
            <a:ext cx="3962400" cy="427317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7984BA-6BF3-43A4-A2C6-9337D0D7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282" y="685800"/>
            <a:ext cx="42481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8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D93814-0B8C-4464-A711-6A0FBB5F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04800"/>
            <a:ext cx="4105275" cy="24726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0EF768-D83A-4BDF-B258-DE23ACB33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37" y="3505200"/>
            <a:ext cx="4185263" cy="25765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C228EB-872A-45FD-AAC8-C087AB663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72454"/>
            <a:ext cx="3508644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0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4920" y="542675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Інтерференція</a:t>
            </a:r>
            <a:r>
              <a:rPr lang="ru-RU" sz="3600" b="1" dirty="0">
                <a:solidFill>
                  <a:srgbClr val="4D4D4D"/>
                </a:solidFill>
              </a:rPr>
              <a:t> у тонких </a:t>
            </a:r>
            <a:r>
              <a:rPr lang="ru-RU" sz="3600" b="1" dirty="0" err="1">
                <a:solidFill>
                  <a:srgbClr val="4D4D4D"/>
                </a:solidFill>
              </a:rPr>
              <a:t>плівках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8DC9C2-A732-491B-8760-9199B2598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57400"/>
            <a:ext cx="3581400" cy="350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18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68082C-9D82-4C43-D412-83AEAE104E77}"/>
              </a:ext>
            </a:extLst>
          </p:cNvPr>
          <p:cNvSpPr txBox="1"/>
          <p:nvPr/>
        </p:nvSpPr>
        <p:spPr>
          <a:xfrm>
            <a:off x="568410" y="518983"/>
            <a:ext cx="5558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заломлення світла (закон </a:t>
            </a:r>
            <a:r>
              <a:rPr lang="uk-UA" sz="2800" dirty="0" err="1"/>
              <a:t>Снеліуса</a:t>
            </a:r>
            <a:r>
              <a:rPr lang="uk-UA" sz="2800" dirty="0"/>
              <a:t>)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8C6E0E4-0821-EECD-3ED9-574B5DDCE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10" y="1729967"/>
            <a:ext cx="4084458" cy="2695413"/>
          </a:xfrm>
          <a:prstGeom prst="rect">
            <a:avLst/>
          </a:prstGeom>
        </p:spPr>
      </p:pic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A6C2BC9-756F-BB3D-DB5E-92FFF33F2B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841158"/>
              </p:ext>
            </p:extLst>
          </p:nvPr>
        </p:nvGraphicFramePr>
        <p:xfrm>
          <a:off x="6126598" y="1908821"/>
          <a:ext cx="1583222" cy="1012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74360" imgH="495000" progId="Equation.DSMT4">
                  <p:embed/>
                </p:oleObj>
              </mc:Choice>
              <mc:Fallback>
                <p:oleObj name="Equation" r:id="rId3" imgW="7743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6598" y="1908821"/>
                        <a:ext cx="1583222" cy="10122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822B488-D7F8-3A4E-C337-B630CC335D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347857"/>
              </p:ext>
            </p:extLst>
          </p:nvPr>
        </p:nvGraphicFramePr>
        <p:xfrm>
          <a:off x="5854185" y="3844376"/>
          <a:ext cx="1258843" cy="581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95000" imgH="228600" progId="Equation.DSMT4">
                  <p:embed/>
                </p:oleObj>
              </mc:Choice>
              <mc:Fallback>
                <p:oleObj name="Equation" r:id="rId5" imgW="495000" imgH="2286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A6C2BC9-756F-BB3D-DB5E-92FFF33F2B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54185" y="3844376"/>
                        <a:ext cx="1258843" cy="5810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FBEFEE74-B303-1F54-7187-1542DAE6C0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199942"/>
              </p:ext>
            </p:extLst>
          </p:nvPr>
        </p:nvGraphicFramePr>
        <p:xfrm>
          <a:off x="3755722" y="4651804"/>
          <a:ext cx="3769198" cy="1080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760" imgH="545760" progId="Equation.DSMT4">
                  <p:embed/>
                </p:oleObj>
              </mc:Choice>
              <mc:Fallback>
                <p:oleObj name="Equation" r:id="rId7" imgW="1904760" imgH="5457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822B488-D7F8-3A4E-C337-B630CC335D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55722" y="4651804"/>
                        <a:ext cx="3769198" cy="1080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97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83820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Явище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світла</a:t>
            </a:r>
            <a:r>
              <a:rPr lang="ru-RU" sz="3600" b="1" dirty="0">
                <a:solidFill>
                  <a:srgbClr val="4D4D4D"/>
                </a:solidFill>
              </a:rPr>
              <a:t>. </a:t>
            </a:r>
            <a:br>
              <a:rPr lang="ru-RU" sz="3600" b="1" dirty="0">
                <a:solidFill>
                  <a:srgbClr val="4D4D4D"/>
                </a:solidFill>
              </a:rPr>
            </a:br>
            <a:r>
              <a:rPr lang="ru-RU" sz="3600" b="1" dirty="0" err="1">
                <a:solidFill>
                  <a:srgbClr val="4D4D4D"/>
                </a:solidFill>
              </a:rPr>
              <a:t>Загальні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умови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мінімумів</a:t>
            </a:r>
            <a:r>
              <a:rPr lang="ru-RU" sz="3600" b="1" dirty="0">
                <a:solidFill>
                  <a:srgbClr val="4D4D4D"/>
                </a:solidFill>
              </a:rPr>
              <a:t> та </a:t>
            </a:r>
            <a:r>
              <a:rPr lang="ru-RU" sz="3600" b="1" dirty="0" err="1">
                <a:solidFill>
                  <a:srgbClr val="4D4D4D"/>
                </a:solidFill>
              </a:rPr>
              <a:t>максимумів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інтерференції</a:t>
            </a:r>
            <a:r>
              <a:rPr lang="ru-RU" sz="3600" b="1" dirty="0">
                <a:solidFill>
                  <a:srgbClr val="4D4D4D"/>
                </a:solidFill>
              </a:rPr>
              <a:t>.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157EB3-56C4-40C3-B87D-2F1A530FF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438400"/>
            <a:ext cx="2362200" cy="29896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B3013F-B2FD-4417-B4C6-34B6FCEB2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5600"/>
            <a:ext cx="2406015" cy="228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2590800" y="57150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Бойль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6248400" y="5714999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Роберт Гук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737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454267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1D698B1-2D73-459E-A1B3-E1719AE6D1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46650" y="381000"/>
          <a:ext cx="39814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79560" imgH="431640" progId="Equation.DSMT4">
                  <p:embed/>
                </p:oleObj>
              </mc:Choice>
              <mc:Fallback>
                <p:oleObj name="Equation" r:id="rId3" imgW="1879560" imgH="4316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D1D698B1-2D73-459E-A1B3-E1719AE6D1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46650" y="381000"/>
                        <a:ext cx="398145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B0A027-CB06-4627-9A6D-CFBF0E62B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251" y="2438400"/>
            <a:ext cx="2930151" cy="4912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E657F6-C13D-46E2-B80E-16C7FC2DC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497" y="1524000"/>
            <a:ext cx="3390900" cy="5143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E1C393-8CBA-407C-B86B-93F1D23A5E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708" y="5405957"/>
            <a:ext cx="1428750" cy="10001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1A7415C-6090-44A7-9880-A3C9E0647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7753" y="5239563"/>
            <a:ext cx="5309487" cy="1085850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F5FF099-2988-6DC8-1EA8-C7BAB5350C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7961488"/>
              </p:ext>
            </p:extLst>
          </p:nvPr>
        </p:nvGraphicFramePr>
        <p:xfrm>
          <a:off x="2406625" y="3861944"/>
          <a:ext cx="4753414" cy="1153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26920" imgH="419040" progId="Equation.DSMT4">
                  <p:embed/>
                </p:oleObj>
              </mc:Choice>
              <mc:Fallback>
                <p:oleObj name="Equation" r:id="rId9" imgW="17269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06625" y="3861944"/>
                        <a:ext cx="4753414" cy="1153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882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5">
            <a:extLst>
              <a:ext uri="{FF2B5EF4-FFF2-40B4-BE49-F238E27FC236}">
                <a16:creationId xmlns:a16="http://schemas.microsoft.com/office/drawing/2014/main" id="{5241BCD3-D5C5-4329-856A-11B2025D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66700"/>
            <a:ext cx="2743200" cy="22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DAE2A4-3319-4C86-8D55-3535C6F0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81000"/>
            <a:ext cx="5827618" cy="2094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0F843B-37FC-40F8-B675-13D75FE68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49" y="3188594"/>
            <a:ext cx="7241554" cy="112014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441734-8BE1-A26B-754B-E3F3AA831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9" y="4649274"/>
            <a:ext cx="4075027" cy="20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4D7411-EB71-4528-AC4A-7729B6C2ED9C}"/>
              </a:ext>
            </a:extLst>
          </p:cNvPr>
          <p:cNvSpPr txBox="1"/>
          <p:nvPr/>
        </p:nvSpPr>
        <p:spPr>
          <a:xfrm>
            <a:off x="441119" y="228600"/>
            <a:ext cx="4137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i="1" dirty="0">
                <a:solidFill>
                  <a:srgbClr val="00B0F0"/>
                </a:solidFill>
              </a:rPr>
              <a:t>Просвітлення оптики</a:t>
            </a:r>
            <a:endParaRPr lang="ru-UA" sz="3200" i="1" dirty="0">
              <a:solidFill>
                <a:srgbClr val="00B0F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444F93-700C-44D9-B538-A29F0FB6F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0351"/>
            <a:ext cx="4769290" cy="17735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0B76E0-A636-4FA8-AAA8-3B96B5F48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200"/>
            <a:ext cx="3568700" cy="2387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4822ECF-AFFD-4611-BF18-4BB1AE509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56" y="3581400"/>
            <a:ext cx="2616200" cy="11811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8B67F55-040B-4294-BC47-E504E1C2FD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1" y="5111633"/>
            <a:ext cx="5232400" cy="685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73E430-9DA4-498F-A726-E56AD9F25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68728"/>
            <a:ext cx="5461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49149" y="501590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Дифракція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світла</a:t>
            </a:r>
            <a:r>
              <a:rPr lang="ru-RU" sz="3600" b="1" dirty="0">
                <a:solidFill>
                  <a:srgbClr val="4D4D4D"/>
                </a:solidFill>
              </a:rPr>
              <a:t>. </a:t>
            </a:r>
            <a:br>
              <a:rPr lang="en-US" sz="3600" b="1" dirty="0">
                <a:solidFill>
                  <a:srgbClr val="4D4D4D"/>
                </a:solidFill>
              </a:rPr>
            </a:br>
            <a:r>
              <a:rPr lang="ru-RU" sz="3600" b="1" dirty="0">
                <a:solidFill>
                  <a:srgbClr val="4D4D4D"/>
                </a:solidFill>
              </a:rPr>
              <a:t>Принцип Гюйгенса-Френеля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67016" y="4718026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Христіа́н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Гю́йгенс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ван З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йліхем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98D4B-B237-4413-ABCC-A1DAEFD7FABE}"/>
              </a:ext>
            </a:extLst>
          </p:cNvPr>
          <p:cNvSpPr txBox="1"/>
          <p:nvPr/>
        </p:nvSpPr>
        <p:spPr>
          <a:xfrm>
            <a:off x="4594860" y="4724894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Огюстен Жан</a:t>
            </a:r>
            <a:endParaRPr lang="uk-UA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Френель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6403BD-904D-4373-AF1D-D9CA31E81A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69" y="2063955"/>
            <a:ext cx="1899936" cy="24895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A3E5FE-E199-4C76-BDA8-752A346767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40" y="2057400"/>
            <a:ext cx="1877839" cy="25248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A9AD8C-9410-4073-B41E-AC769AE626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40" y="3398550"/>
            <a:ext cx="45720" cy="608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5351B1F-AE52-4563-936D-46408B63F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10" y="2043624"/>
            <a:ext cx="1877839" cy="25012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F165F8-3A52-44A6-B340-B77CBD4F5F90}"/>
              </a:ext>
            </a:extLst>
          </p:cNvPr>
          <p:cNvSpPr txBox="1"/>
          <p:nvPr/>
        </p:nvSpPr>
        <p:spPr>
          <a:xfrm>
            <a:off x="6841704" y="4724893"/>
            <a:ext cx="2302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Франческо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Марія Грімальді</a:t>
            </a:r>
          </a:p>
        </p:txBody>
      </p:sp>
    </p:spTree>
    <p:extLst>
      <p:ext uri="{BB962C8B-B14F-4D97-AF65-F5344CB8AC3E}">
        <p14:creationId xmlns:p14="http://schemas.microsoft.com/office/powerpoint/2010/main" val="915383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71D10A-B914-4F39-9E60-12862A6D6144}"/>
              </a:ext>
            </a:extLst>
          </p:cNvPr>
          <p:cNvSpPr txBox="1"/>
          <p:nvPr/>
        </p:nvSpPr>
        <p:spPr>
          <a:xfrm>
            <a:off x="457200" y="3810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Дифракція</a:t>
            </a:r>
            <a:r>
              <a:rPr lang="uk-UA" sz="2400" i="1" dirty="0"/>
              <a:t> – будь-яке відхилення від прямолінійного поширення світла, яке не зводиться до відбивання та заломлення або викривлення світлових променів у середовищі, де неперервно змінюється показник заломлення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91B3BA-EBE6-47BE-AC73-53838C3A1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83" y="2133600"/>
            <a:ext cx="2983854" cy="2209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3A7E09-BA29-43B4-A8C2-40D4637D1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831" y="2084463"/>
            <a:ext cx="3351006" cy="225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22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B70577-10E7-4F0F-9E6F-AA8A9FC3F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86" y="228600"/>
            <a:ext cx="3785732" cy="1981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BE25D2-C0E5-48FF-AE48-76EA6D6914B9}"/>
              </a:ext>
            </a:extLst>
          </p:cNvPr>
          <p:cNvSpPr txBox="1"/>
          <p:nvPr/>
        </p:nvSpPr>
        <p:spPr>
          <a:xfrm>
            <a:off x="1254377" y="3733800"/>
            <a:ext cx="559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4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B3A95D9-F795-4513-B829-2B8A832EA680}"/>
              </a:ext>
            </a:extLst>
          </p:cNvPr>
          <p:cNvGrpSpPr/>
          <p:nvPr/>
        </p:nvGrpSpPr>
        <p:grpSpPr>
          <a:xfrm>
            <a:off x="1828800" y="3112560"/>
            <a:ext cx="5363848" cy="2520543"/>
            <a:chOff x="1828800" y="3112560"/>
            <a:chExt cx="5363848" cy="2520543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66B37CD-4C3B-43EF-834C-A1E667B91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800" y="3112560"/>
              <a:ext cx="5363848" cy="2520543"/>
            </a:xfrm>
            <a:prstGeom prst="rect">
              <a:avLst/>
            </a:prstGeom>
          </p:spPr>
        </p:pic>
        <p:sp>
          <p:nvSpPr>
            <p:cNvPr id="3" name="Дуга 2">
              <a:extLst>
                <a:ext uri="{FF2B5EF4-FFF2-40B4-BE49-F238E27FC236}">
                  <a16:creationId xmlns:a16="http://schemas.microsoft.com/office/drawing/2014/main" id="{9923AA27-A941-493F-B390-DFC6BA72F2FD}"/>
                </a:ext>
              </a:extLst>
            </p:cNvPr>
            <p:cNvSpPr/>
            <p:nvPr/>
          </p:nvSpPr>
          <p:spPr>
            <a:xfrm>
              <a:off x="4542692" y="3810000"/>
              <a:ext cx="914400" cy="914400"/>
            </a:xfrm>
            <a:prstGeom prst="arc">
              <a:avLst/>
            </a:prstGeom>
            <a:ln w="38100">
              <a:solidFill>
                <a:srgbClr val="00B4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F5BB81-18D2-4970-BF38-76F06FFC427C}"/>
              </a:ext>
            </a:extLst>
          </p:cNvPr>
          <p:cNvSpPr txBox="1"/>
          <p:nvPr/>
        </p:nvSpPr>
        <p:spPr>
          <a:xfrm>
            <a:off x="7010400" y="2973151"/>
            <a:ext cx="1540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I(</a:t>
            </a:r>
            <a:r>
              <a:rPr lang="ru-UA" sz="4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)-?</a:t>
            </a:r>
            <a:endParaRPr lang="ru-UA" sz="4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062D2-9051-48F6-A896-3CE8E94CFBE0}"/>
              </a:ext>
            </a:extLst>
          </p:cNvPr>
          <p:cNvSpPr txBox="1"/>
          <p:nvPr/>
        </p:nvSpPr>
        <p:spPr>
          <a:xfrm>
            <a:off x="5457092" y="3447936"/>
            <a:ext cx="540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A" sz="44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endParaRPr lang="ru-UA" sz="44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31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1894D3-E392-47D1-9102-C34C5BF771CC}"/>
              </a:ext>
            </a:extLst>
          </p:cNvPr>
          <p:cNvSpPr txBox="1"/>
          <p:nvPr/>
        </p:nvSpPr>
        <p:spPr>
          <a:xfrm>
            <a:off x="609600" y="2697541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b="1" i="1" dirty="0"/>
              <a:t>Г</a:t>
            </a:r>
            <a:r>
              <a:rPr lang="uk-UA" sz="2400" b="1" i="1" dirty="0" err="1"/>
              <a:t>юйгенс</a:t>
            </a:r>
            <a:r>
              <a:rPr lang="uk-UA" sz="2400" b="1" i="1" dirty="0"/>
              <a:t>:</a:t>
            </a:r>
            <a:r>
              <a:rPr lang="uk-UA" sz="2400" i="1" dirty="0"/>
              <a:t> кожна точка хвильового фронту є джерелом сферичних (вторинних) хвиль; </a:t>
            </a:r>
          </a:p>
          <a:p>
            <a:r>
              <a:rPr lang="uk-UA" sz="2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CE5C7-9B85-4754-A607-66EC7D5073B6}"/>
              </a:ext>
            </a:extLst>
          </p:cNvPr>
          <p:cNvSpPr txBox="1"/>
          <p:nvPr/>
        </p:nvSpPr>
        <p:spPr>
          <a:xfrm>
            <a:off x="609600" y="4373942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/>
              <a:t>Френель:</a:t>
            </a:r>
            <a:r>
              <a:rPr lang="uk-UA" sz="2400" i="1" dirty="0"/>
              <a:t> </a:t>
            </a:r>
            <a:r>
              <a:rPr lang="uk-UA" sz="2400" i="1" strike="sngStrik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огинаюча</a:t>
            </a:r>
            <a:r>
              <a:rPr lang="uk-UA" sz="2400" i="1" strike="sngStrik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вторинних хвиль дає картину хвильового фронту у наступні моменти часу;</a:t>
            </a:r>
          </a:p>
          <a:p>
            <a:r>
              <a:rPr lang="uk-UA" sz="2400" i="1" dirty="0"/>
              <a:t>результуюча хвиля є наслідком інтерференції вторинних хвиль</a:t>
            </a:r>
          </a:p>
        </p:txBody>
      </p:sp>
    </p:spTree>
    <p:extLst>
      <p:ext uri="{BB962C8B-B14F-4D97-AF65-F5344CB8AC3E}">
        <p14:creationId xmlns:p14="http://schemas.microsoft.com/office/powerpoint/2010/main" val="1676508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7ACB11-B9ED-461E-B8BA-46191F46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304800"/>
            <a:ext cx="3565071" cy="2286000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3461B3B-F06C-43B4-B843-DD0875DFDC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075964"/>
              </p:ext>
            </p:extLst>
          </p:nvPr>
        </p:nvGraphicFramePr>
        <p:xfrm>
          <a:off x="5167313" y="3500438"/>
          <a:ext cx="284797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95280" imgH="457200" progId="Equation.DSMT4">
                  <p:embed/>
                </p:oleObj>
              </mc:Choice>
              <mc:Fallback>
                <p:oleObj name="Equation" r:id="rId3" imgW="1295280" imgH="4572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53461B3B-F06C-43B4-B843-DD0875DFDC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67313" y="3500438"/>
                        <a:ext cx="284797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095EF245-0572-441D-8C16-F4ADE7C2EB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9829"/>
              </p:ext>
            </p:extLst>
          </p:nvPr>
        </p:nvGraphicFramePr>
        <p:xfrm>
          <a:off x="4162425" y="2504332"/>
          <a:ext cx="485775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09680" imgH="393480" progId="Equation.DSMT4">
                  <p:embed/>
                </p:oleObj>
              </mc:Choice>
              <mc:Fallback>
                <p:oleObj name="Equation" r:id="rId5" imgW="2209680" imgH="39348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095EF245-0572-441D-8C16-F4ADE7C2E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62425" y="2504332"/>
                        <a:ext cx="485775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6633A01-7B4E-4D95-88F8-9D523206A6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8950" y="5049838"/>
          <a:ext cx="513715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36760" imgH="444240" progId="Equation.DSMT4">
                  <p:embed/>
                </p:oleObj>
              </mc:Choice>
              <mc:Fallback>
                <p:oleObj name="Equation" r:id="rId7" imgW="2336760" imgH="44424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6633A01-7B4E-4D95-88F8-9D523206A6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8950" y="5049838"/>
                        <a:ext cx="5137150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E184B-6B2C-47FE-B943-E00A772FF8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248530"/>
            <a:ext cx="3156760" cy="2024854"/>
          </a:xfrm>
          <a:prstGeom prst="rect">
            <a:avLst/>
          </a:prstGeom>
        </p:spPr>
      </p:pic>
      <p:sp>
        <p:nvSpPr>
          <p:cNvPr id="5" name="Звезда: 7 точек 4">
            <a:extLst>
              <a:ext uri="{FF2B5EF4-FFF2-40B4-BE49-F238E27FC236}">
                <a16:creationId xmlns:a16="http://schemas.microsoft.com/office/drawing/2014/main" id="{79534DAF-23E6-4BA1-BCCB-9C1405897A08}"/>
              </a:ext>
            </a:extLst>
          </p:cNvPr>
          <p:cNvSpPr/>
          <p:nvPr/>
        </p:nvSpPr>
        <p:spPr>
          <a:xfrm flipH="1" flipV="1">
            <a:off x="5943600" y="1327266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везда: 7 точек 8">
            <a:extLst>
              <a:ext uri="{FF2B5EF4-FFF2-40B4-BE49-F238E27FC236}">
                <a16:creationId xmlns:a16="http://schemas.microsoft.com/office/drawing/2014/main" id="{BB830815-BB88-4811-9AA5-B71E1D0E8CA3}"/>
              </a:ext>
            </a:extLst>
          </p:cNvPr>
          <p:cNvSpPr/>
          <p:nvPr/>
        </p:nvSpPr>
        <p:spPr>
          <a:xfrm flipH="1" flipV="1">
            <a:off x="5638800" y="100588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Звезда: 7 точек 10">
            <a:extLst>
              <a:ext uri="{FF2B5EF4-FFF2-40B4-BE49-F238E27FC236}">
                <a16:creationId xmlns:a16="http://schemas.microsoft.com/office/drawing/2014/main" id="{BE478C45-8006-497E-AE0A-46E25E72B35B}"/>
              </a:ext>
            </a:extLst>
          </p:cNvPr>
          <p:cNvSpPr/>
          <p:nvPr/>
        </p:nvSpPr>
        <p:spPr>
          <a:xfrm flipH="1" flipV="1">
            <a:off x="5943600" y="7658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Звезда: 7 точек 11">
            <a:extLst>
              <a:ext uri="{FF2B5EF4-FFF2-40B4-BE49-F238E27FC236}">
                <a16:creationId xmlns:a16="http://schemas.microsoft.com/office/drawing/2014/main" id="{EF7BAE8B-8C90-490D-9E6B-08B68F0C40D1}"/>
              </a:ext>
            </a:extLst>
          </p:cNvPr>
          <p:cNvSpPr/>
          <p:nvPr/>
        </p:nvSpPr>
        <p:spPr>
          <a:xfrm flipH="1" flipV="1">
            <a:off x="5785704" y="164549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DF5229D-89A1-4E61-AB43-C693BC887C83}"/>
              </a:ext>
            </a:extLst>
          </p:cNvPr>
          <p:cNvSpPr/>
          <p:nvPr/>
        </p:nvSpPr>
        <p:spPr>
          <a:xfrm>
            <a:off x="4514281" y="195288"/>
            <a:ext cx="2166912" cy="2166912"/>
          </a:xfrm>
          <a:prstGeom prst="ellipse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Звезда: 7 точек 13">
            <a:extLst>
              <a:ext uri="{FF2B5EF4-FFF2-40B4-BE49-F238E27FC236}">
                <a16:creationId xmlns:a16="http://schemas.microsoft.com/office/drawing/2014/main" id="{77D0F82F-81C5-4F50-BD5C-A10086D55E4D}"/>
              </a:ext>
            </a:extLst>
          </p:cNvPr>
          <p:cNvSpPr/>
          <p:nvPr/>
        </p:nvSpPr>
        <p:spPr>
          <a:xfrm flipH="1" flipV="1">
            <a:off x="4901207" y="1165744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5" name="Звезда: 7 точек 14">
            <a:extLst>
              <a:ext uri="{FF2B5EF4-FFF2-40B4-BE49-F238E27FC236}">
                <a16:creationId xmlns:a16="http://schemas.microsoft.com/office/drawing/2014/main" id="{E5FB0726-41D5-4457-9E2A-69A0254CC0CA}"/>
              </a:ext>
            </a:extLst>
          </p:cNvPr>
          <p:cNvSpPr/>
          <p:nvPr/>
        </p:nvSpPr>
        <p:spPr>
          <a:xfrm flipH="1" flipV="1">
            <a:off x="5270004" y="1661927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Звезда: 7 точек 15">
            <a:extLst>
              <a:ext uri="{FF2B5EF4-FFF2-40B4-BE49-F238E27FC236}">
                <a16:creationId xmlns:a16="http://schemas.microsoft.com/office/drawing/2014/main" id="{BB2A10A0-41D8-421D-BD0A-DC7D81858505}"/>
              </a:ext>
            </a:extLst>
          </p:cNvPr>
          <p:cNvSpPr/>
          <p:nvPr/>
        </p:nvSpPr>
        <p:spPr>
          <a:xfrm flipH="1" flipV="1">
            <a:off x="5513196" y="371985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7" name="Звезда: 7 точек 16">
            <a:extLst>
              <a:ext uri="{FF2B5EF4-FFF2-40B4-BE49-F238E27FC236}">
                <a16:creationId xmlns:a16="http://schemas.microsoft.com/office/drawing/2014/main" id="{AE11947F-EAB0-4D63-9756-BDEEA28215E5}"/>
              </a:ext>
            </a:extLst>
          </p:cNvPr>
          <p:cNvSpPr/>
          <p:nvPr/>
        </p:nvSpPr>
        <p:spPr>
          <a:xfrm flipH="1" flipV="1">
            <a:off x="5144400" y="1028031"/>
            <a:ext cx="152400" cy="152400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885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3E2E35-D789-48A8-9FF2-A4440856A6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8" y="522083"/>
            <a:ext cx="4761452" cy="2678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88EEAC-BFE1-4856-9CAF-F88DDFD92C49}"/>
              </a:ext>
            </a:extLst>
          </p:cNvPr>
          <p:cNvSpPr txBox="1"/>
          <p:nvPr/>
        </p:nvSpPr>
        <p:spPr>
          <a:xfrm>
            <a:off x="5410199" y="685800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Френеля</a:t>
            </a:r>
            <a:endParaRPr lang="ru-U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3A870-E4FD-485B-8038-96B618798941}"/>
              </a:ext>
            </a:extLst>
          </p:cNvPr>
          <p:cNvSpPr txBox="1"/>
          <p:nvPr/>
        </p:nvSpPr>
        <p:spPr>
          <a:xfrm>
            <a:off x="5059943" y="4224001"/>
            <a:ext cx="3898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Фраунгофера</a:t>
            </a:r>
            <a:endParaRPr lang="ru-UA" sz="2800" dirty="0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C2C957BE-30FA-45E0-A166-B4D158843D80}"/>
              </a:ext>
            </a:extLst>
          </p:cNvPr>
          <p:cNvCxnSpPr>
            <a:cxnSpLocks/>
          </p:cNvCxnSpPr>
          <p:nvPr/>
        </p:nvCxnSpPr>
        <p:spPr>
          <a:xfrm>
            <a:off x="762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D704584-8745-4BA0-83CF-3182218F3A42}"/>
              </a:ext>
            </a:extLst>
          </p:cNvPr>
          <p:cNvCxnSpPr>
            <a:cxnSpLocks/>
          </p:cNvCxnSpPr>
          <p:nvPr/>
        </p:nvCxnSpPr>
        <p:spPr>
          <a:xfrm>
            <a:off x="2286000" y="2590800"/>
            <a:ext cx="1524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D70742-5E22-44FC-A4F4-D5101E6D5C08}"/>
              </a:ext>
            </a:extLst>
          </p:cNvPr>
          <p:cNvSpPr txBox="1"/>
          <p:nvPr/>
        </p:nvSpPr>
        <p:spPr>
          <a:xfrm>
            <a:off x="1261748" y="2653734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673EF-678D-4E72-A2C2-11B398381FCD}"/>
              </a:ext>
            </a:extLst>
          </p:cNvPr>
          <p:cNvSpPr txBox="1"/>
          <p:nvPr/>
        </p:nvSpPr>
        <p:spPr>
          <a:xfrm>
            <a:off x="2785748" y="2653734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C9EE0104-464E-41CB-BBC3-FCF56A0890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457321"/>
              </p:ext>
            </p:extLst>
          </p:nvPr>
        </p:nvGraphicFramePr>
        <p:xfrm>
          <a:off x="6142579" y="4953000"/>
          <a:ext cx="1598727" cy="52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98400" imgH="228600" progId="Equation.DSMT4">
                  <p:embed/>
                </p:oleObj>
              </mc:Choice>
              <mc:Fallback>
                <p:oleObj name="Equation" r:id="rId3" imgW="698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2579" y="4953000"/>
                        <a:ext cx="1598727" cy="52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6096B368-4D3B-4F5C-ACAA-D05451EB15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769476"/>
              </p:ext>
            </p:extLst>
          </p:nvPr>
        </p:nvGraphicFramePr>
        <p:xfrm>
          <a:off x="6142579" y="1321820"/>
          <a:ext cx="17335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6240" imgH="228600" progId="Equation.DSMT4">
                  <p:embed/>
                </p:oleObj>
              </mc:Choice>
              <mc:Fallback>
                <p:oleObj name="Equation" r:id="rId5" imgW="87624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C9EE0104-464E-41CB-BBC3-FCF56A0890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2579" y="1321820"/>
                        <a:ext cx="1733550" cy="452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2755B51-762C-4A82-8938-3AC4F37B489D}"/>
              </a:ext>
            </a:extLst>
          </p:cNvPr>
          <p:cNvSpPr/>
          <p:nvPr/>
        </p:nvSpPr>
        <p:spPr>
          <a:xfrm>
            <a:off x="3094199" y="1776046"/>
            <a:ext cx="141370" cy="254977"/>
          </a:xfrm>
          <a:custGeom>
            <a:avLst/>
            <a:gdLst>
              <a:gd name="connsiteX0" fmla="*/ 141370 w 141370"/>
              <a:gd name="connsiteY0" fmla="*/ 0 h 254977"/>
              <a:gd name="connsiteX1" fmla="*/ 693 w 141370"/>
              <a:gd name="connsiteY1" fmla="*/ 140677 h 254977"/>
              <a:gd name="connsiteX2" fmla="*/ 97409 w 141370"/>
              <a:gd name="connsiteY2" fmla="*/ 254977 h 25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370" h="254977">
                <a:moveTo>
                  <a:pt x="141370" y="0"/>
                </a:moveTo>
                <a:cubicBezTo>
                  <a:pt x="74695" y="49090"/>
                  <a:pt x="8020" y="98181"/>
                  <a:pt x="693" y="140677"/>
                </a:cubicBezTo>
                <a:cubicBezTo>
                  <a:pt x="-6634" y="183173"/>
                  <a:pt x="45387" y="219075"/>
                  <a:pt x="97409" y="254977"/>
                </a:cubicBezTo>
              </a:path>
            </a:pathLst>
          </a:custGeom>
          <a:noFill/>
          <a:ln w="57150">
            <a:solidFill>
              <a:srgbClr val="00B4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6F67B3F5-D613-4EBB-A96C-F6AA21D78D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307388"/>
              </p:ext>
            </p:extLst>
          </p:nvPr>
        </p:nvGraphicFramePr>
        <p:xfrm>
          <a:off x="4908439" y="2141466"/>
          <a:ext cx="401637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31840" imgH="431640" progId="Equation.DSMT4">
                  <p:embed/>
                </p:oleObj>
              </mc:Choice>
              <mc:Fallback>
                <p:oleObj name="Equation" r:id="rId7" imgW="2031840" imgH="43164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6096B368-4D3B-4F5C-ACAA-D05451EB15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08439" y="2141466"/>
                        <a:ext cx="4016375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EB407F5-ED13-4631-A3EE-150762C2176A}"/>
              </a:ext>
            </a:extLst>
          </p:cNvPr>
          <p:cNvSpPr txBox="1"/>
          <p:nvPr/>
        </p:nvSpPr>
        <p:spPr>
          <a:xfrm>
            <a:off x="3049460" y="1975340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41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endParaRPr lang="ru-UA" sz="2800" baseline="-25000" dirty="0">
              <a:solidFill>
                <a:srgbClr val="00B4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02636B2-48FA-4FCA-BAB2-AAEA74058250}"/>
              </a:ext>
            </a:extLst>
          </p:cNvPr>
          <p:cNvGrpSpPr/>
          <p:nvPr/>
        </p:nvGrpSpPr>
        <p:grpSpPr>
          <a:xfrm>
            <a:off x="228600" y="3657600"/>
            <a:ext cx="4424275" cy="2133600"/>
            <a:chOff x="228600" y="3657600"/>
            <a:chExt cx="4424275" cy="21336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D1D860D-D4B9-4847-9AB2-3DE1C780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657600"/>
              <a:ext cx="4424275" cy="2133600"/>
            </a:xfrm>
            <a:prstGeom prst="rect">
              <a:avLst/>
            </a:prstGeom>
          </p:spPr>
        </p:pic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9093B82C-32C5-4059-A2F2-13AE7DA19901}"/>
                </a:ext>
              </a:extLst>
            </p:cNvPr>
            <p:cNvSpPr/>
            <p:nvPr/>
          </p:nvSpPr>
          <p:spPr>
            <a:xfrm>
              <a:off x="1261748" y="5562600"/>
              <a:ext cx="524503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FD77D91-697B-46B1-88FC-45F66B9FC93C}"/>
                </a:ext>
              </a:extLst>
            </p:cNvPr>
            <p:cNvSpPr/>
            <p:nvPr/>
          </p:nvSpPr>
          <p:spPr>
            <a:xfrm>
              <a:off x="2926483" y="5476220"/>
              <a:ext cx="524503" cy="3149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3440477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88EEAC-BFE1-4856-9CAF-F88DDFD92C49}"/>
              </a:ext>
            </a:extLst>
          </p:cNvPr>
          <p:cNvSpPr txBox="1"/>
          <p:nvPr/>
        </p:nvSpPr>
        <p:spPr>
          <a:xfrm>
            <a:off x="479276" y="173052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дифракц</a:t>
            </a:r>
            <a:r>
              <a:rPr lang="uk-UA" sz="2800" dirty="0" err="1"/>
              <a:t>ія</a:t>
            </a:r>
            <a:r>
              <a:rPr lang="uk-UA" sz="2800" dirty="0"/>
              <a:t> </a:t>
            </a:r>
            <a:r>
              <a:rPr lang="ru-RU" sz="2800" dirty="0"/>
              <a:t>Френеля</a:t>
            </a:r>
            <a:endParaRPr lang="ru-UA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9D9E80-FE70-C266-CFD8-580DA242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76" y="696272"/>
            <a:ext cx="6093151" cy="27426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EB6F18-7FEC-DB12-105A-F9813BE44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91" y="3429000"/>
            <a:ext cx="4835391" cy="325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72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9CC08E-46CB-46DA-A5DC-2DE538DBC1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1905000" cy="11906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BDA370-AFC6-4ED3-BE9F-110BB7F0E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785812"/>
            <a:ext cx="1894590" cy="990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A302D19-1F0C-47CB-A350-CBB145B8D1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09600"/>
            <a:ext cx="2034571" cy="1353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32AD7-BD52-4D3A-ABF3-BE5870BB4479}"/>
              </a:ext>
            </a:extLst>
          </p:cNvPr>
          <p:cNvSpPr txBox="1"/>
          <p:nvPr/>
        </p:nvSpPr>
        <p:spPr>
          <a:xfrm>
            <a:off x="653724" y="2209800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0,1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9970C-0D2D-4C59-B2B8-7FA6F4244F41}"/>
              </a:ext>
            </a:extLst>
          </p:cNvPr>
          <p:cNvSpPr txBox="1"/>
          <p:nvPr/>
        </p:nvSpPr>
        <p:spPr>
          <a:xfrm>
            <a:off x="3213789" y="2302132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1</a:t>
            </a:r>
            <a:r>
              <a:rPr lang="ru-RU" sz="3600" dirty="0">
                <a:solidFill>
                  <a:srgbClr val="C00000"/>
                </a:solidFill>
              </a:rPr>
              <a:t>0</a:t>
            </a:r>
            <a:r>
              <a:rPr lang="ru-RU" sz="3600" baseline="30000" dirty="0">
                <a:solidFill>
                  <a:srgbClr val="C00000"/>
                </a:solidFill>
              </a:rPr>
              <a:t>-2</a:t>
            </a:r>
            <a:r>
              <a:rPr lang="ru-RU" sz="3600" dirty="0">
                <a:solidFill>
                  <a:srgbClr val="C00000"/>
                </a:solidFill>
              </a:rPr>
              <a:t>-10</a:t>
            </a:r>
            <a:r>
              <a:rPr lang="ru-RU" sz="3600" baseline="30000" dirty="0">
                <a:solidFill>
                  <a:srgbClr val="C00000"/>
                </a:solidFill>
              </a:rPr>
              <a:t>-4</a:t>
            </a:r>
            <a:r>
              <a:rPr lang="en-US" sz="3600" dirty="0">
                <a:solidFill>
                  <a:srgbClr val="C00000"/>
                </a:solidFill>
              </a:rPr>
              <a:t>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A4DE1-3F1F-4031-AED0-5AF51D9436CC}"/>
              </a:ext>
            </a:extLst>
          </p:cNvPr>
          <p:cNvSpPr txBox="1"/>
          <p:nvPr/>
        </p:nvSpPr>
        <p:spPr>
          <a:xfrm>
            <a:off x="6683653" y="2309626"/>
            <a:ext cx="180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1</a:t>
            </a:r>
            <a:r>
              <a:rPr lang="ru-RU" sz="3600" dirty="0">
                <a:solidFill>
                  <a:srgbClr val="C00000"/>
                </a:solidFill>
              </a:rPr>
              <a:t>0</a:t>
            </a:r>
            <a:r>
              <a:rPr lang="ru-RU" sz="3600" baseline="30000" dirty="0">
                <a:solidFill>
                  <a:srgbClr val="C00000"/>
                </a:solidFill>
              </a:rPr>
              <a:t>-10</a:t>
            </a:r>
            <a:r>
              <a:rPr lang="en-US" sz="3600" dirty="0">
                <a:solidFill>
                  <a:srgbClr val="C00000"/>
                </a:solidFill>
              </a:rPr>
              <a:t> c</a:t>
            </a:r>
            <a:r>
              <a:rPr lang="ru-RU" sz="3600" dirty="0">
                <a:solidFill>
                  <a:srgbClr val="C00000"/>
                </a:solidFill>
              </a:rPr>
              <a:t>ек</a:t>
            </a:r>
            <a:endParaRPr lang="ru-UA" sz="3600" dirty="0">
              <a:solidFill>
                <a:srgbClr val="C00000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8CFFC7-8ABB-4470-A160-584378422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0" y="3327373"/>
            <a:ext cx="4396680" cy="23519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3CE713-8898-480F-B450-56E223CBF161}"/>
              </a:ext>
            </a:extLst>
          </p:cNvPr>
          <p:cNvSpPr txBox="1"/>
          <p:nvPr/>
        </p:nvSpPr>
        <p:spPr>
          <a:xfrm>
            <a:off x="5118294" y="4269062"/>
            <a:ext cx="2717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/>
              <a:t>Т=</a:t>
            </a:r>
            <a:r>
              <a:rPr lang="en-US" sz="4400" dirty="0"/>
              <a:t>1</a:t>
            </a:r>
            <a:r>
              <a:rPr lang="ru-RU" sz="4400" dirty="0"/>
              <a:t>0</a:t>
            </a:r>
            <a:r>
              <a:rPr lang="ru-RU" sz="4400" baseline="30000" dirty="0"/>
              <a:t>-15</a:t>
            </a:r>
            <a:r>
              <a:rPr lang="en-US" sz="4400" dirty="0"/>
              <a:t> c</a:t>
            </a:r>
            <a:r>
              <a:rPr lang="ru-RU" sz="4400" dirty="0"/>
              <a:t>ек</a:t>
            </a:r>
            <a:endParaRPr lang="ru-UA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528FC-E0BA-3D82-38A9-936F892D9B6C}"/>
              </a:ext>
            </a:extLst>
          </p:cNvPr>
          <p:cNvSpPr txBox="1"/>
          <p:nvPr/>
        </p:nvSpPr>
        <p:spPr>
          <a:xfrm>
            <a:off x="3505200" y="86380"/>
            <a:ext cx="2483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i="1" dirty="0">
                <a:solidFill>
                  <a:srgbClr val="C00000"/>
                </a:solidFill>
              </a:rPr>
              <a:t>час розділення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Дифракція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паралельних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променів</a:t>
            </a:r>
            <a:r>
              <a:rPr lang="ru-RU" sz="3600" b="1" dirty="0">
                <a:solidFill>
                  <a:srgbClr val="4D4D4D"/>
                </a:solidFill>
              </a:rPr>
              <a:t> на </a:t>
            </a:r>
            <a:r>
              <a:rPr lang="ru-RU" sz="3600" b="1" dirty="0" err="1">
                <a:solidFill>
                  <a:srgbClr val="4D4D4D"/>
                </a:solidFill>
              </a:rPr>
              <a:t>щілині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1981200" y="4590264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Йозеф фон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Фраунгофер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181F0C-5FDD-422D-BC26-07A00068B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44" y="1813221"/>
            <a:ext cx="2122056" cy="25248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91F599-0D52-464A-858D-92EFC7D80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85" y="2158143"/>
            <a:ext cx="3010320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76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AFBD554-E325-4569-8E2B-08EBC464D1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35127"/>
              </p:ext>
            </p:extLst>
          </p:nvPr>
        </p:nvGraphicFramePr>
        <p:xfrm>
          <a:off x="4087813" y="228600"/>
          <a:ext cx="48593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858562" imgH="864391" progId="Equation.DSMT4">
                  <p:embed/>
                </p:oleObj>
              </mc:Choice>
              <mc:Fallback>
                <p:oleObj name="Equation" r:id="rId4" imgW="4858562" imgH="8643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87813" y="228600"/>
                        <a:ext cx="4859337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B163E56-BE57-4C54-951D-46A3A9891FDB}"/>
              </a:ext>
            </a:extLst>
          </p:cNvPr>
          <p:cNvSpPr txBox="1"/>
          <p:nvPr/>
        </p:nvSpPr>
        <p:spPr>
          <a:xfrm>
            <a:off x="3886200" y="9906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хвилі плоскі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ADDAF12-B343-4EE1-A845-48E7820C2E4B}"/>
              </a:ext>
            </a:extLst>
          </p:cNvPr>
          <p:cNvCxnSpPr/>
          <p:nvPr/>
        </p:nvCxnSpPr>
        <p:spPr>
          <a:xfrm flipV="1">
            <a:off x="5715000" y="838200"/>
            <a:ext cx="802778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104B63D-7F3C-4A13-B37E-B8AC0899607A}"/>
              </a:ext>
            </a:extLst>
          </p:cNvPr>
          <p:cNvCxnSpPr>
            <a:cxnSpLocks/>
          </p:cNvCxnSpPr>
          <p:nvPr/>
        </p:nvCxnSpPr>
        <p:spPr>
          <a:xfrm flipV="1">
            <a:off x="7696200" y="461108"/>
            <a:ext cx="533400" cy="355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833F1D-39E0-4FA5-A560-17728BF8A7FF}"/>
              </a:ext>
            </a:extLst>
          </p:cNvPr>
          <p:cNvSpPr txBox="1"/>
          <p:nvPr/>
        </p:nvSpPr>
        <p:spPr>
          <a:xfrm>
            <a:off x="3886200" y="1407746"/>
            <a:ext cx="469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 не дуже велике =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&gt; K(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</a:t>
            </a:r>
            <a:r>
              <a:rPr lang="en-US" sz="2400" i="1" dirty="0">
                <a:solidFill>
                  <a:srgbClr val="7030A0"/>
                </a:solidFill>
                <a:sym typeface="Symbol" panose="05050102010706020507" pitchFamily="18" charset="2"/>
              </a:rPr>
              <a:t>) </a:t>
            </a:r>
            <a:r>
              <a:rPr lang="uk-UA" sz="2400" i="1" dirty="0">
                <a:solidFill>
                  <a:srgbClr val="7030A0"/>
                </a:solidFill>
                <a:sym typeface="Symbol" panose="05050102010706020507" pitchFamily="18" charset="2"/>
              </a:rPr>
              <a:t>стале</a:t>
            </a:r>
            <a:endParaRPr lang="uk-UA" sz="2400" i="1" dirty="0">
              <a:solidFill>
                <a:srgbClr val="7030A0"/>
              </a:solidFill>
            </a:endParaRP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210453C-5C04-4C1A-BA06-9328A57C3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480244"/>
              </p:ext>
            </p:extLst>
          </p:nvPr>
        </p:nvGraphicFramePr>
        <p:xfrm>
          <a:off x="3912157" y="1827666"/>
          <a:ext cx="2488644" cy="503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30040" imgH="228600" progId="Equation.DSMT4">
                  <p:embed/>
                </p:oleObj>
              </mc:Choice>
              <mc:Fallback>
                <p:oleObj name="Equation" r:id="rId6" imgW="1130040" imgH="2286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12157" y="1827666"/>
                        <a:ext cx="2488644" cy="503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769244"/>
              </p:ext>
            </p:extLst>
          </p:nvPr>
        </p:nvGraphicFramePr>
        <p:xfrm>
          <a:off x="4267200" y="2808234"/>
          <a:ext cx="3343693" cy="64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44520" imgH="241200" progId="Equation.DSMT4">
                  <p:embed/>
                </p:oleObj>
              </mc:Choice>
              <mc:Fallback>
                <p:oleObj name="Equation" r:id="rId8" imgW="124452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BAFBD554-E325-4569-8E2B-08EBC464D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67200" y="2808234"/>
                        <a:ext cx="3343693" cy="648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DF6C5DC1-3892-4DB6-A9C8-C84F4548DC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082315"/>
              </p:ext>
            </p:extLst>
          </p:nvPr>
        </p:nvGraphicFramePr>
        <p:xfrm>
          <a:off x="5436395" y="3611598"/>
          <a:ext cx="1928812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76240" imgH="228600" progId="Equation.DSMT4">
                  <p:embed/>
                </p:oleObj>
              </mc:Choice>
              <mc:Fallback>
                <p:oleObj name="Equation" r:id="rId10" imgW="876240" imgH="2286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7210453C-5C04-4C1A-BA06-9328A57C35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36395" y="3611598"/>
                        <a:ext cx="1928812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E08E2F5D-96F8-4EF8-A66A-5AFA2B8B9A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451938"/>
              </p:ext>
            </p:extLst>
          </p:nvPr>
        </p:nvGraphicFramePr>
        <p:xfrm>
          <a:off x="4963658" y="4028409"/>
          <a:ext cx="3265942" cy="733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752480" imgH="393480" progId="Equation.DSMT4">
                  <p:embed/>
                </p:oleObj>
              </mc:Choice>
              <mc:Fallback>
                <p:oleObj name="Equation" r:id="rId12" imgW="1752480" imgH="39348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DF6C5DC1-3892-4DB6-A9C8-C84F4548D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63658" y="4028409"/>
                        <a:ext cx="3265942" cy="733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89BEB7CD-B737-45E5-83BE-4793F87BC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117361"/>
              </p:ext>
            </p:extLst>
          </p:nvPr>
        </p:nvGraphicFramePr>
        <p:xfrm>
          <a:off x="4087813" y="4920029"/>
          <a:ext cx="225107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838080" imgH="393480" progId="Equation.DSMT4">
                  <p:embed/>
                </p:oleObj>
              </mc:Choice>
              <mc:Fallback>
                <p:oleObj name="Equation" r:id="rId14" imgW="83808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87813" y="4920029"/>
                        <a:ext cx="2251075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9857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15127-67F1-4466-9E51-FF6EF3B8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9" y="3733800"/>
            <a:ext cx="3673928" cy="2057400"/>
          </a:xfrm>
          <a:prstGeom prst="rect">
            <a:avLst/>
          </a:prstGeom>
        </p:spPr>
      </p:pic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0CE88714-55FC-408C-BA95-B6AB3A3E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06387"/>
              </p:ext>
            </p:extLst>
          </p:nvPr>
        </p:nvGraphicFramePr>
        <p:xfrm>
          <a:off x="4219038" y="152136"/>
          <a:ext cx="2751221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44520" imgH="241200" progId="Equation.DSMT4">
                  <p:embed/>
                </p:oleObj>
              </mc:Choice>
              <mc:Fallback>
                <p:oleObj name="Equation" r:id="rId4" imgW="1244520" imgH="2412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19038" y="152136"/>
                        <a:ext cx="2751221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9860158-52FF-4335-96BB-4704524E08D5}"/>
              </a:ext>
            </a:extLst>
          </p:cNvPr>
          <p:cNvCxnSpPr>
            <a:cxnSpLocks/>
          </p:cNvCxnSpPr>
          <p:nvPr/>
        </p:nvCxnSpPr>
        <p:spPr>
          <a:xfrm>
            <a:off x="1872953" y="4495800"/>
            <a:ext cx="247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A3E45C-3340-4F46-AAA0-ED154AC011E3}"/>
              </a:ext>
            </a:extLst>
          </p:cNvPr>
          <p:cNvSpPr txBox="1"/>
          <p:nvPr/>
        </p:nvSpPr>
        <p:spPr>
          <a:xfrm>
            <a:off x="4087813" y="393374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X</a:t>
            </a:r>
            <a:endParaRPr lang="uk-UA" sz="3600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4EF-866F-4A3C-8B32-08B9DE2F7A44}"/>
              </a:ext>
            </a:extLst>
          </p:cNvPr>
          <p:cNvSpPr txBox="1"/>
          <p:nvPr/>
        </p:nvSpPr>
        <p:spPr>
          <a:xfrm>
            <a:off x="1550193" y="402840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  <a:endParaRPr lang="uk-UA" sz="2800" dirty="0">
              <a:solidFill>
                <a:srgbClr val="FF0000"/>
              </a:solidFill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115452-580B-4852-A682-D28D84990D26}"/>
              </a:ext>
            </a:extLst>
          </p:cNvPr>
          <p:cNvCxnSpPr>
            <a:cxnSpLocks/>
          </p:cNvCxnSpPr>
          <p:nvPr/>
        </p:nvCxnSpPr>
        <p:spPr>
          <a:xfrm>
            <a:off x="1219200" y="5486400"/>
            <a:ext cx="1371600" cy="0"/>
          </a:xfrm>
          <a:prstGeom prst="straightConnector1">
            <a:avLst/>
          </a:prstGeom>
          <a:ln w="38100">
            <a:solidFill>
              <a:srgbClr val="00B41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E9A38-E2DC-4FA0-9ECE-A12172DE6D86}"/>
              </a:ext>
            </a:extLst>
          </p:cNvPr>
          <p:cNvSpPr txBox="1"/>
          <p:nvPr/>
        </p:nvSpPr>
        <p:spPr>
          <a:xfrm>
            <a:off x="2643105" y="5144869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B415"/>
                </a:solidFill>
              </a:rPr>
              <a:t>b</a:t>
            </a:r>
            <a:endParaRPr lang="uk-UA" sz="3600" i="1" dirty="0">
              <a:solidFill>
                <a:srgbClr val="00B415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D9C542D-5FF3-4DBD-9B2C-262D948D729B}"/>
              </a:ext>
            </a:extLst>
          </p:cNvPr>
          <p:cNvCxnSpPr/>
          <p:nvPr/>
        </p:nvCxnSpPr>
        <p:spPr>
          <a:xfrm>
            <a:off x="2362200" y="4495800"/>
            <a:ext cx="152400" cy="0"/>
          </a:xfrm>
          <a:prstGeom prst="line">
            <a:avLst/>
          </a:prstGeom>
          <a:ln w="57150"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9E14BC-0D42-40F2-AE9D-C75040038991}"/>
              </a:ext>
            </a:extLst>
          </p:cNvPr>
          <p:cNvSpPr txBox="1"/>
          <p:nvPr/>
        </p:nvSpPr>
        <p:spPr>
          <a:xfrm>
            <a:off x="2643105" y="3596519"/>
            <a:ext cx="7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91EA"/>
                </a:solidFill>
              </a:rPr>
              <a:t>dx</a:t>
            </a:r>
            <a:endParaRPr lang="uk-UA" sz="3600" i="1" dirty="0">
              <a:solidFill>
                <a:srgbClr val="0091EA"/>
              </a:solidFill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C908F08-4C79-4AE6-9786-C0682AD17F61}"/>
              </a:ext>
            </a:extLst>
          </p:cNvPr>
          <p:cNvSpPr/>
          <p:nvPr/>
        </p:nvSpPr>
        <p:spPr>
          <a:xfrm>
            <a:off x="2453020" y="4140850"/>
            <a:ext cx="386895" cy="343227"/>
          </a:xfrm>
          <a:custGeom>
            <a:avLst/>
            <a:gdLst>
              <a:gd name="connsiteX0" fmla="*/ 386895 w 386895"/>
              <a:gd name="connsiteY0" fmla="*/ 26704 h 343227"/>
              <a:gd name="connsiteX1" fmla="*/ 298972 w 386895"/>
              <a:gd name="connsiteY1" fmla="*/ 327 h 343227"/>
              <a:gd name="connsiteX2" fmla="*/ 228634 w 386895"/>
              <a:gd name="connsiteY2" fmla="*/ 26704 h 343227"/>
              <a:gd name="connsiteX3" fmla="*/ 202257 w 386895"/>
              <a:gd name="connsiteY3" fmla="*/ 35496 h 343227"/>
              <a:gd name="connsiteX4" fmla="*/ 123126 w 386895"/>
              <a:gd name="connsiteY4" fmla="*/ 88250 h 343227"/>
              <a:gd name="connsiteX5" fmla="*/ 87957 w 386895"/>
              <a:gd name="connsiteY5" fmla="*/ 105835 h 343227"/>
              <a:gd name="connsiteX6" fmla="*/ 79165 w 386895"/>
              <a:gd name="connsiteY6" fmla="*/ 141004 h 343227"/>
              <a:gd name="connsiteX7" fmla="*/ 70372 w 386895"/>
              <a:gd name="connsiteY7" fmla="*/ 184965 h 343227"/>
              <a:gd name="connsiteX8" fmla="*/ 43995 w 386895"/>
              <a:gd name="connsiteY8" fmla="*/ 299265 h 343227"/>
              <a:gd name="connsiteX9" fmla="*/ 17618 w 386895"/>
              <a:gd name="connsiteY9" fmla="*/ 308058 h 343227"/>
              <a:gd name="connsiteX10" fmla="*/ 34 w 386895"/>
              <a:gd name="connsiteY10" fmla="*/ 343227 h 34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6895" h="343227">
                <a:moveTo>
                  <a:pt x="386895" y="26704"/>
                </a:moveTo>
                <a:cubicBezTo>
                  <a:pt x="369162" y="19610"/>
                  <a:pt x="320438" y="-2975"/>
                  <a:pt x="298972" y="327"/>
                </a:cubicBezTo>
                <a:cubicBezTo>
                  <a:pt x="274223" y="4135"/>
                  <a:pt x="252167" y="18147"/>
                  <a:pt x="228634" y="26704"/>
                </a:cubicBezTo>
                <a:cubicBezTo>
                  <a:pt x="219924" y="29871"/>
                  <a:pt x="211049" y="32565"/>
                  <a:pt x="202257" y="35496"/>
                </a:cubicBezTo>
                <a:cubicBezTo>
                  <a:pt x="175880" y="53081"/>
                  <a:pt x="150125" y="71635"/>
                  <a:pt x="123126" y="88250"/>
                </a:cubicBezTo>
                <a:cubicBezTo>
                  <a:pt x="111964" y="95119"/>
                  <a:pt x="96348" y="95766"/>
                  <a:pt x="87957" y="105835"/>
                </a:cubicBezTo>
                <a:cubicBezTo>
                  <a:pt x="80221" y="115118"/>
                  <a:pt x="81786" y="129208"/>
                  <a:pt x="79165" y="141004"/>
                </a:cubicBezTo>
                <a:cubicBezTo>
                  <a:pt x="75923" y="155592"/>
                  <a:pt x="72485" y="170171"/>
                  <a:pt x="70372" y="184965"/>
                </a:cubicBezTo>
                <a:cubicBezTo>
                  <a:pt x="66658" y="210960"/>
                  <a:pt x="70226" y="273034"/>
                  <a:pt x="43995" y="299265"/>
                </a:cubicBezTo>
                <a:cubicBezTo>
                  <a:pt x="37442" y="305818"/>
                  <a:pt x="26410" y="305127"/>
                  <a:pt x="17618" y="308058"/>
                </a:cubicBezTo>
                <a:cubicBezTo>
                  <a:pt x="-1592" y="336873"/>
                  <a:pt x="34" y="323868"/>
                  <a:pt x="34" y="343227"/>
                </a:cubicBezTo>
              </a:path>
            </a:pathLst>
          </a:custGeom>
          <a:noFill/>
          <a:ln>
            <a:solidFill>
              <a:srgbClr val="333399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54C3886E-50AB-46C0-A683-42B7E0B5C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515818"/>
              </p:ext>
            </p:extLst>
          </p:nvPr>
        </p:nvGraphicFramePr>
        <p:xfrm>
          <a:off x="4219038" y="655137"/>
          <a:ext cx="4664075" cy="760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12720" imgH="393480" progId="Equation.DSMT4">
                  <p:embed/>
                </p:oleObj>
              </mc:Choice>
              <mc:Fallback>
                <p:oleObj name="Equation" r:id="rId6" imgW="2412720" imgH="39348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0CE88714-55FC-408C-BA95-B6AB3A3E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19038" y="655137"/>
                        <a:ext cx="4664075" cy="760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F70BD9D5-ABE2-B92B-11F0-B9C5932504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561687"/>
              </p:ext>
            </p:extLst>
          </p:nvPr>
        </p:nvGraphicFramePr>
        <p:xfrm>
          <a:off x="4181475" y="1400175"/>
          <a:ext cx="4562475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36760" imgH="495000" progId="Equation.DSMT4">
                  <p:embed/>
                </p:oleObj>
              </mc:Choice>
              <mc:Fallback>
                <p:oleObj name="Equation" r:id="rId8" imgW="23367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81475" y="1400175"/>
                        <a:ext cx="4562475" cy="96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EA88DC2-BBE0-8677-BC82-C6E91786EC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336777"/>
              </p:ext>
            </p:extLst>
          </p:nvPr>
        </p:nvGraphicFramePr>
        <p:xfrm>
          <a:off x="3995737" y="2436813"/>
          <a:ext cx="4933950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527200" imgH="545760" progId="Equation.DSMT4">
                  <p:embed/>
                </p:oleObj>
              </mc:Choice>
              <mc:Fallback>
                <p:oleObj name="Equation" r:id="rId10" imgW="2527200" imgH="54576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F70BD9D5-ABE2-B92B-11F0-B9C5932504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95737" y="2436813"/>
                        <a:ext cx="4933950" cy="1068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8E685AA-88C5-0668-C41B-E8F6584BC1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747004"/>
              </p:ext>
            </p:extLst>
          </p:nvPr>
        </p:nvGraphicFramePr>
        <p:xfrm>
          <a:off x="4196813" y="3447389"/>
          <a:ext cx="468630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400120" imgH="545760" progId="Equation.DSMT4">
                  <p:embed/>
                </p:oleObj>
              </mc:Choice>
              <mc:Fallback>
                <p:oleObj name="Equation" r:id="rId12" imgW="2400120" imgH="54576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DEA88DC2-BBE0-8677-BC82-C6E91786EC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96813" y="3447389"/>
                        <a:ext cx="4686300" cy="1068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51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1EDF3-D331-4E10-86B4-426F5A3D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" y="152400"/>
            <a:ext cx="3352800" cy="3075501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C17CC3A-5F76-4804-8757-51AFE005EA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343994"/>
              </p:ext>
            </p:extLst>
          </p:nvPr>
        </p:nvGraphicFramePr>
        <p:xfrm>
          <a:off x="196553" y="4194830"/>
          <a:ext cx="182418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02960" imgH="419040" progId="Equation.DSMT4">
                  <p:embed/>
                </p:oleObj>
              </mc:Choice>
              <mc:Fallback>
                <p:oleObj name="Equation" r:id="rId3" imgW="1002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553" y="4194830"/>
                        <a:ext cx="1824182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1C0BD35-0701-9C56-DF65-31C6E6E753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62553"/>
              </p:ext>
            </p:extLst>
          </p:nvPr>
        </p:nvGraphicFramePr>
        <p:xfrm>
          <a:off x="3838350" y="239590"/>
          <a:ext cx="468630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86470" imgH="1068518" progId="Equation.DSMT4">
                  <p:embed/>
                </p:oleObj>
              </mc:Choice>
              <mc:Fallback>
                <p:oleObj name="Equation" r:id="rId5" imgW="4686470" imgH="106851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8350" y="239590"/>
                        <a:ext cx="4686300" cy="1068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77D4D624-ACC6-BAAF-26D0-105364295D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294339"/>
              </p:ext>
            </p:extLst>
          </p:nvPr>
        </p:nvGraphicFramePr>
        <p:xfrm>
          <a:off x="3784600" y="1593850"/>
          <a:ext cx="5162550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162240" imgH="507960" progId="Equation.DSMT4">
                  <p:embed/>
                </p:oleObj>
              </mc:Choice>
              <mc:Fallback>
                <p:oleObj name="Equation" r:id="rId7" imgW="3162240" imgH="5079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1C0BD35-0701-9C56-DF65-31C6E6E753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84600" y="1593850"/>
                        <a:ext cx="5162550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8B856C4-59EE-1925-DC54-9AF35699E1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690981"/>
              </p:ext>
            </p:extLst>
          </p:nvPr>
        </p:nvGraphicFramePr>
        <p:xfrm>
          <a:off x="2658755" y="2875382"/>
          <a:ext cx="6099175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733560" imgH="901440" progId="Equation.DSMT4">
                  <p:embed/>
                </p:oleObj>
              </mc:Choice>
              <mc:Fallback>
                <p:oleObj name="Equation" r:id="rId9" imgW="3733560" imgH="90144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77D4D624-ACC6-BAAF-26D0-105364295D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58755" y="2875382"/>
                        <a:ext cx="6099175" cy="147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CD69C50D-A34C-05B3-CDFF-41D063039A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410112"/>
              </p:ext>
            </p:extLst>
          </p:nvPr>
        </p:nvGraphicFramePr>
        <p:xfrm>
          <a:off x="4147862" y="4516937"/>
          <a:ext cx="2841625" cy="149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739880" imgH="914400" progId="Equation.DSMT4">
                  <p:embed/>
                </p:oleObj>
              </mc:Choice>
              <mc:Fallback>
                <p:oleObj name="Equation" r:id="rId11" imgW="1739880" imgH="9144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18B856C4-59EE-1925-DC54-9AF35699E1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47862" y="4516937"/>
                        <a:ext cx="2841625" cy="1493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031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E2CB706B-DAF9-410C-8969-469D1740A3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179763"/>
              </p:ext>
            </p:extLst>
          </p:nvPr>
        </p:nvGraphicFramePr>
        <p:xfrm>
          <a:off x="617538" y="217488"/>
          <a:ext cx="2165350" cy="120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52480" imgH="977760" progId="Equation.DSMT4">
                  <p:embed/>
                </p:oleObj>
              </mc:Choice>
              <mc:Fallback>
                <p:oleObj name="Equation" r:id="rId2" imgW="1752480" imgH="977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538" y="217488"/>
                        <a:ext cx="2165350" cy="1208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CF747674-0727-4646-A253-C18C46132F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701106"/>
              </p:ext>
            </p:extLst>
          </p:nvPr>
        </p:nvGraphicFramePr>
        <p:xfrm>
          <a:off x="5935663" y="146050"/>
          <a:ext cx="2197100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7680" imgH="1079280" progId="Equation.DSMT4">
                  <p:embed/>
                </p:oleObj>
              </mc:Choice>
              <mc:Fallback>
                <p:oleObj name="Equation" r:id="rId4" imgW="1777680" imgH="107928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5663" y="146050"/>
                        <a:ext cx="2197100" cy="1335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E2B62F5-0775-4F63-A3A7-28EDCDE97609}"/>
              </a:ext>
            </a:extLst>
          </p:cNvPr>
          <p:cNvSpPr txBox="1"/>
          <p:nvPr/>
        </p:nvSpPr>
        <p:spPr>
          <a:xfrm>
            <a:off x="457200" y="3153165"/>
            <a:ext cx="375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кількість мінімумів  - </a:t>
            </a:r>
            <a:r>
              <a:rPr lang="en-US" sz="2400" dirty="0">
                <a:solidFill>
                  <a:srgbClr val="7030A0"/>
                </a:solidFill>
              </a:rPr>
              <a:t>[b/</a:t>
            </a:r>
            <a:r>
              <a:rPr lang="en-US" sz="2400" dirty="0">
                <a:solidFill>
                  <a:srgbClr val="7030A0"/>
                </a:solidFill>
                <a:sym typeface="Symbol" panose="05050102010706020507" pitchFamily="18" charset="2"/>
              </a:rPr>
              <a:t></a:t>
            </a:r>
            <a:r>
              <a:rPr lang="en-US" sz="2400" dirty="0">
                <a:solidFill>
                  <a:srgbClr val="7030A0"/>
                </a:solidFill>
              </a:rPr>
              <a:t>]</a:t>
            </a:r>
            <a:endParaRPr lang="uk-UA" sz="2400" dirty="0">
              <a:solidFill>
                <a:srgbClr val="7030A0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BE16FD1-78F7-48B2-8F80-F20534831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62400"/>
            <a:ext cx="4295185" cy="2311718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D172F687-AF4E-1616-7D2D-0D78B9E77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963844"/>
              </p:ext>
            </p:extLst>
          </p:nvPr>
        </p:nvGraphicFramePr>
        <p:xfrm>
          <a:off x="129466" y="1481528"/>
          <a:ext cx="44069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89040" imgH="457200" progId="Equation.DSMT4">
                  <p:embed/>
                </p:oleObj>
              </mc:Choice>
              <mc:Fallback>
                <p:oleObj name="Equation" r:id="rId7" imgW="24890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9466" y="1481528"/>
                        <a:ext cx="440690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AB188AB7-47C1-A90F-9EE1-758256BFEE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570240"/>
              </p:ext>
            </p:extLst>
          </p:nvPr>
        </p:nvGraphicFramePr>
        <p:xfrm>
          <a:off x="119063" y="2346325"/>
          <a:ext cx="78232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19360" imgH="457200" progId="Equation.DSMT4">
                  <p:embed/>
                </p:oleObj>
              </mc:Choice>
              <mc:Fallback>
                <p:oleObj name="Equation" r:id="rId9" imgW="4419360" imgH="457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D172F687-AF4E-1616-7D2D-0D78B9E77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063" y="2346325"/>
                        <a:ext cx="782320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7D133DB-22FE-3081-6E7D-608CFD47F8A6}"/>
              </a:ext>
            </a:extLst>
          </p:cNvPr>
          <p:cNvSpPr txBox="1"/>
          <p:nvPr/>
        </p:nvSpPr>
        <p:spPr>
          <a:xfrm>
            <a:off x="4029953" y="4019911"/>
            <a:ext cx="4963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0066FF"/>
                </a:solidFill>
              </a:rPr>
              <a:t>умова максимуму (окрім нульового)</a:t>
            </a:r>
            <a:endParaRPr lang="ru-UA" sz="2400" i="1" dirty="0">
              <a:solidFill>
                <a:srgbClr val="0066FF"/>
              </a:solidFill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EDE4AA68-B3F5-FBF8-2D40-C18A6EAE2B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898562"/>
              </p:ext>
            </p:extLst>
          </p:nvPr>
        </p:nvGraphicFramePr>
        <p:xfrm>
          <a:off x="4983086" y="4539087"/>
          <a:ext cx="2713854" cy="879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71600" imgH="444240" progId="Equation.DSMT4">
                  <p:embed/>
                </p:oleObj>
              </mc:Choice>
              <mc:Fallback>
                <p:oleObj name="Equation" r:id="rId11" imgW="13716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83086" y="4539087"/>
                        <a:ext cx="2713854" cy="879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780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E36B4CEB-31E1-4171-874D-0A043CF7ADF1}"/>
              </a:ext>
            </a:extLst>
          </p:cNvPr>
          <p:cNvCxnSpPr/>
          <p:nvPr/>
        </p:nvCxnSpPr>
        <p:spPr>
          <a:xfrm flipV="1">
            <a:off x="2819400" y="1676400"/>
            <a:ext cx="3962400" cy="17586"/>
          </a:xfrm>
          <a:prstGeom prst="line">
            <a:avLst/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5AE339-CDEC-4FDF-AD57-50D82427F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28600"/>
            <a:ext cx="1905000" cy="200025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A785F00-C6CB-4828-97AF-EFE6D9F6D3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105311"/>
              </p:ext>
            </p:extLst>
          </p:nvPr>
        </p:nvGraphicFramePr>
        <p:xfrm>
          <a:off x="381000" y="685800"/>
          <a:ext cx="25400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65160" imgH="241200" progId="Equation.DSMT4">
                  <p:embed/>
                </p:oleObj>
              </mc:Choice>
              <mc:Fallback>
                <p:oleObj name="Equation" r:id="rId3" imgW="965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685800"/>
                        <a:ext cx="25400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46E471CA-A4EA-452D-8D82-206B065639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9919"/>
              </p:ext>
            </p:extLst>
          </p:nvPr>
        </p:nvGraphicFramePr>
        <p:xfrm>
          <a:off x="381000" y="50800"/>
          <a:ext cx="20066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241200" progId="Equation.DSMT4">
                  <p:embed/>
                </p:oleObj>
              </mc:Choice>
              <mc:Fallback>
                <p:oleObj name="Equation" r:id="rId5" imgW="761760" imgH="2412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4A785F00-C6CB-4828-97AF-EFE6D9F6D3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00" y="50800"/>
                        <a:ext cx="20066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A563F61-D52C-4552-B173-337576A8CA42}"/>
              </a:ext>
            </a:extLst>
          </p:cNvPr>
          <p:cNvCxnSpPr/>
          <p:nvPr/>
        </p:nvCxnSpPr>
        <p:spPr>
          <a:xfrm>
            <a:off x="3048000" y="1676400"/>
            <a:ext cx="1676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8F29B43B-B7DB-4D35-86B9-64C3565539B2}"/>
              </a:ext>
            </a:extLst>
          </p:cNvPr>
          <p:cNvCxnSpPr>
            <a:cxnSpLocks/>
          </p:cNvCxnSpPr>
          <p:nvPr/>
        </p:nvCxnSpPr>
        <p:spPr>
          <a:xfrm flipV="1">
            <a:off x="4699002" y="914400"/>
            <a:ext cx="1524000" cy="7715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E625272-5BB5-4BC2-99E1-CD9C00F047BC}"/>
              </a:ext>
            </a:extLst>
          </p:cNvPr>
          <p:cNvCxnSpPr>
            <a:cxnSpLocks/>
          </p:cNvCxnSpPr>
          <p:nvPr/>
        </p:nvCxnSpPr>
        <p:spPr>
          <a:xfrm flipV="1">
            <a:off x="3048000" y="914400"/>
            <a:ext cx="3175002" cy="7444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41DC6E74-7C84-45A3-8E29-5AA7E5A2CA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73443"/>
              </p:ext>
            </p:extLst>
          </p:nvPr>
        </p:nvGraphicFramePr>
        <p:xfrm>
          <a:off x="3733800" y="1693986"/>
          <a:ext cx="56832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5640" imgH="228600" progId="Equation.DSMT4">
                  <p:embed/>
                </p:oleObj>
              </mc:Choice>
              <mc:Fallback>
                <p:oleObj name="Equation" r:id="rId7" imgW="215640" imgH="2286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46E471CA-A4EA-452D-8D82-206B065639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33800" y="1693986"/>
                        <a:ext cx="568325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C838A5DE-FB5C-40AE-AB26-1B558D8259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014166"/>
              </p:ext>
            </p:extLst>
          </p:nvPr>
        </p:nvGraphicFramePr>
        <p:xfrm>
          <a:off x="5621340" y="1092323"/>
          <a:ext cx="60166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28600" imgH="228600" progId="Equation.DSMT4">
                  <p:embed/>
                </p:oleObj>
              </mc:Choice>
              <mc:Fallback>
                <p:oleObj name="Equation" r:id="rId9" imgW="228600" imgH="228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41DC6E74-7C84-45A3-8E29-5AA7E5A2C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21340" y="1092323"/>
                        <a:ext cx="601662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E59C663-5D3C-4188-B51D-6F6C9B96D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296164"/>
              </p:ext>
            </p:extLst>
          </p:nvPr>
        </p:nvGraphicFramePr>
        <p:xfrm>
          <a:off x="3651250" y="661499"/>
          <a:ext cx="133667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07960" imgH="228600" progId="Equation.DSMT4">
                  <p:embed/>
                </p:oleObj>
              </mc:Choice>
              <mc:Fallback>
                <p:oleObj name="Equation" r:id="rId11" imgW="507960" imgH="22860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C838A5DE-FB5C-40AE-AB26-1B558D8259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51250" y="661499"/>
                        <a:ext cx="1336675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Дуга 16">
            <a:extLst>
              <a:ext uri="{FF2B5EF4-FFF2-40B4-BE49-F238E27FC236}">
                <a16:creationId xmlns:a16="http://schemas.microsoft.com/office/drawing/2014/main" id="{BFA70CC5-2840-4556-AEB3-1587161B60D0}"/>
              </a:ext>
            </a:extLst>
          </p:cNvPr>
          <p:cNvSpPr/>
          <p:nvPr/>
        </p:nvSpPr>
        <p:spPr>
          <a:xfrm>
            <a:off x="4770441" y="1435222"/>
            <a:ext cx="914400" cy="914400"/>
          </a:xfrm>
          <a:prstGeom prst="arc">
            <a:avLst>
              <a:gd name="adj1" fmla="val 16200000"/>
              <a:gd name="adj2" fmla="val 19967030"/>
            </a:avLst>
          </a:prstGeom>
          <a:ln w="19050">
            <a:solidFill>
              <a:srgbClr val="00B4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468D2C-FC53-42DE-ADD0-11BED01D27AA}"/>
              </a:ext>
            </a:extLst>
          </p:cNvPr>
          <p:cNvSpPr txBox="1"/>
          <p:nvPr/>
        </p:nvSpPr>
        <p:spPr>
          <a:xfrm>
            <a:off x="5161816" y="1565598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>
                <a:solidFill>
                  <a:srgbClr val="00B415"/>
                </a:solidFill>
                <a:sym typeface="Symbol" panose="05050102010706020507" pitchFamily="18" charset="2"/>
              </a:rPr>
              <a:t></a:t>
            </a:r>
            <a:endParaRPr lang="uk-UA" sz="3200" dirty="0">
              <a:solidFill>
                <a:srgbClr val="00B415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9B6A02B-66B9-409E-B354-237229BC06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50188" y="2530125"/>
            <a:ext cx="2286000" cy="6225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27A836-A28D-4C25-AF14-0FC9E48CF9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6577" y="2420651"/>
            <a:ext cx="3752850" cy="3524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B6EE99-BDA3-43AD-86A7-868187C8D37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43356" y="2972325"/>
            <a:ext cx="1800091" cy="16674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3D402C-1B58-4E4C-AFDA-A68167323B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17962" y="4681455"/>
            <a:ext cx="1257300" cy="11620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B15EF89-2230-45EC-A374-A8D2A13A0F9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2115" y="5434141"/>
            <a:ext cx="1076325" cy="1257300"/>
          </a:xfrm>
          <a:prstGeom prst="rect">
            <a:avLst/>
          </a:prstGeom>
        </p:spPr>
      </p:pic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3FF8D040-98DA-E2DD-D449-DB24F6FED3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664605"/>
              </p:ext>
            </p:extLst>
          </p:nvPr>
        </p:nvGraphicFramePr>
        <p:xfrm>
          <a:off x="234052" y="2474190"/>
          <a:ext cx="1824388" cy="529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787320" imgH="228600" progId="Equation.DSMT4">
                  <p:embed/>
                </p:oleObj>
              </mc:Choice>
              <mc:Fallback>
                <p:oleObj name="Equation" r:id="rId18" imgW="787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34052" y="2474190"/>
                        <a:ext cx="1824388" cy="529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F32C80AB-B165-3415-29CB-C3FC198B8D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335562"/>
              </p:ext>
            </p:extLst>
          </p:nvPr>
        </p:nvGraphicFramePr>
        <p:xfrm>
          <a:off x="103335" y="3344917"/>
          <a:ext cx="3776462" cy="73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286000" imgH="444240" progId="Equation.DSMT4">
                  <p:embed/>
                </p:oleObj>
              </mc:Choice>
              <mc:Fallback>
                <p:oleObj name="Equation" r:id="rId20" imgW="22860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3335" y="3344917"/>
                        <a:ext cx="3776462" cy="734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C4915B8D-C2BC-F651-9724-C816CC78B1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380220"/>
              </p:ext>
            </p:extLst>
          </p:nvPr>
        </p:nvGraphicFramePr>
        <p:xfrm>
          <a:off x="5988050" y="3328988"/>
          <a:ext cx="3167063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917360" imgH="241200" progId="Equation.DSMT4">
                  <p:embed/>
                </p:oleObj>
              </mc:Choice>
              <mc:Fallback>
                <p:oleObj name="Equation" r:id="rId22" imgW="1917360" imgH="24120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F32C80AB-B165-3415-29CB-C3FC198B8D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988050" y="3328988"/>
                        <a:ext cx="3167063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>
            <a:extLst>
              <a:ext uri="{FF2B5EF4-FFF2-40B4-BE49-F238E27FC236}">
                <a16:creationId xmlns:a16="http://schemas.microsoft.com/office/drawing/2014/main" id="{8B35D522-2CAD-D4B3-6BD9-CE792B4E41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639918"/>
              </p:ext>
            </p:extLst>
          </p:nvPr>
        </p:nvGraphicFramePr>
        <p:xfrm>
          <a:off x="6630880" y="3727864"/>
          <a:ext cx="1174750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711000" imgH="457200" progId="Equation.DSMT4">
                  <p:embed/>
                </p:oleObj>
              </mc:Choice>
              <mc:Fallback>
                <p:oleObj name="Equation" r:id="rId24" imgW="711000" imgH="457200" progId="Equation.DSMT4">
                  <p:embed/>
                  <p:pic>
                    <p:nvPicPr>
                      <p:cNvPr id="22" name="Объект 21">
                        <a:extLst>
                          <a:ext uri="{FF2B5EF4-FFF2-40B4-BE49-F238E27FC236}">
                            <a16:creationId xmlns:a16="http://schemas.microsoft.com/office/drawing/2014/main" id="{C4915B8D-C2BC-F651-9724-C816CC78B1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630880" y="3727864"/>
                        <a:ext cx="1174750" cy="754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Объект 26">
            <a:extLst>
              <a:ext uri="{FF2B5EF4-FFF2-40B4-BE49-F238E27FC236}">
                <a16:creationId xmlns:a16="http://schemas.microsoft.com/office/drawing/2014/main" id="{294675A3-09B1-8219-4F3F-957D893F31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372187"/>
              </p:ext>
            </p:extLst>
          </p:nvPr>
        </p:nvGraphicFramePr>
        <p:xfrm>
          <a:off x="103335" y="4876772"/>
          <a:ext cx="3664226" cy="385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2171520" imgH="228600" progId="Equation.DSMT4">
                  <p:embed/>
                </p:oleObj>
              </mc:Choice>
              <mc:Fallback>
                <p:oleObj name="Equation" r:id="rId26" imgW="21715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03335" y="4876772"/>
                        <a:ext cx="3664226" cy="385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Объект 27">
            <a:extLst>
              <a:ext uri="{FF2B5EF4-FFF2-40B4-BE49-F238E27FC236}">
                <a16:creationId xmlns:a16="http://schemas.microsoft.com/office/drawing/2014/main" id="{AD65FB95-4C9B-F173-4BEA-F1F025E936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097605"/>
              </p:ext>
            </p:extLst>
          </p:nvPr>
        </p:nvGraphicFramePr>
        <p:xfrm>
          <a:off x="6181725" y="4879975"/>
          <a:ext cx="97313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507960" imgH="241200" progId="Equation.DSMT4">
                  <p:embed/>
                </p:oleObj>
              </mc:Choice>
              <mc:Fallback>
                <p:oleObj name="Equation" r:id="rId28" imgW="507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6181725" y="4879975"/>
                        <a:ext cx="973138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28">
            <a:extLst>
              <a:ext uri="{FF2B5EF4-FFF2-40B4-BE49-F238E27FC236}">
                <a16:creationId xmlns:a16="http://schemas.microsoft.com/office/drawing/2014/main" id="{D65FF9DD-47CB-1F4B-068A-1B6C3D3659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738225"/>
              </p:ext>
            </p:extLst>
          </p:nvPr>
        </p:nvGraphicFramePr>
        <p:xfrm>
          <a:off x="7334250" y="2724150"/>
          <a:ext cx="1795463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774360" imgH="241200" progId="Equation.DSMT4">
                  <p:embed/>
                </p:oleObj>
              </mc:Choice>
              <mc:Fallback>
                <p:oleObj name="Equation" r:id="rId30" imgW="774360" imgH="24120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3FF8D040-98DA-E2DD-D449-DB24F6FED3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334250" y="2724150"/>
                        <a:ext cx="1795463" cy="56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267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00B415"/>
                </a:solidFill>
              </a:rPr>
              <a:t>Дифракційна</a:t>
            </a:r>
            <a:r>
              <a:rPr lang="ru-RU" sz="3600" b="1" dirty="0">
                <a:solidFill>
                  <a:srgbClr val="00B415"/>
                </a:solidFill>
              </a:rPr>
              <a:t> </a:t>
            </a:r>
            <a:r>
              <a:rPr lang="ru-RU" sz="3600" b="1" dirty="0" err="1">
                <a:solidFill>
                  <a:srgbClr val="00B415"/>
                </a:solidFill>
              </a:rPr>
              <a:t>гратка</a:t>
            </a:r>
            <a:r>
              <a:rPr lang="ru-RU" sz="3600" b="1" dirty="0">
                <a:solidFill>
                  <a:srgbClr val="00B415"/>
                </a:solidFill>
              </a:rPr>
              <a:t>. </a:t>
            </a:r>
            <a:r>
              <a:rPr lang="ru-RU" sz="3600" b="1" dirty="0" err="1">
                <a:solidFill>
                  <a:srgbClr val="00B415"/>
                </a:solidFill>
              </a:rPr>
              <a:t>Дисперсія</a:t>
            </a:r>
            <a:r>
              <a:rPr lang="ru-RU" sz="3600" b="1" dirty="0">
                <a:solidFill>
                  <a:srgbClr val="00B415"/>
                </a:solidFill>
              </a:rPr>
              <a:t> і </a:t>
            </a:r>
            <a:r>
              <a:rPr lang="ru-RU" sz="3600" b="1" dirty="0" err="1">
                <a:solidFill>
                  <a:srgbClr val="00B415"/>
                </a:solidFill>
              </a:rPr>
              <a:t>роздільна</a:t>
            </a:r>
            <a:r>
              <a:rPr lang="ru-RU" sz="3600" b="1" dirty="0">
                <a:solidFill>
                  <a:srgbClr val="00B415"/>
                </a:solidFill>
              </a:rPr>
              <a:t> </a:t>
            </a:r>
            <a:r>
              <a:rPr lang="ru-RU" sz="3600" b="1" dirty="0" err="1">
                <a:solidFill>
                  <a:srgbClr val="00B415"/>
                </a:solidFill>
              </a:rPr>
              <a:t>здатність</a:t>
            </a:r>
            <a:r>
              <a:rPr lang="ru-RU" sz="3600" b="1" dirty="0">
                <a:solidFill>
                  <a:srgbClr val="00B415"/>
                </a:solidFill>
              </a:rPr>
              <a:t> </a:t>
            </a:r>
            <a:r>
              <a:rPr lang="ru-RU" sz="3600" b="1" dirty="0" err="1">
                <a:solidFill>
                  <a:srgbClr val="00B415"/>
                </a:solidFill>
              </a:rPr>
              <a:t>дифракційної</a:t>
            </a:r>
            <a:r>
              <a:rPr lang="ru-RU" sz="3600" b="1" dirty="0">
                <a:solidFill>
                  <a:srgbClr val="00B415"/>
                </a:solidFill>
              </a:rPr>
              <a:t> </a:t>
            </a:r>
            <a:r>
              <a:rPr lang="ru-RU" sz="3600" b="1" dirty="0" err="1">
                <a:solidFill>
                  <a:srgbClr val="00B415"/>
                </a:solidFill>
              </a:rPr>
              <a:t>гратки</a:t>
            </a:r>
            <a:r>
              <a:rPr lang="ru-RU" sz="3600" b="1" dirty="0">
                <a:solidFill>
                  <a:srgbClr val="00B415"/>
                </a:solidFill>
              </a:rPr>
              <a:t>. </a:t>
            </a:r>
            <a:r>
              <a:rPr lang="ru-RU" sz="3600" b="1" dirty="0" err="1">
                <a:solidFill>
                  <a:srgbClr val="00B415"/>
                </a:solidFill>
              </a:rPr>
              <a:t>Критерій</a:t>
            </a:r>
            <a:r>
              <a:rPr lang="ru-RU" sz="3600" b="1" dirty="0">
                <a:solidFill>
                  <a:srgbClr val="00B415"/>
                </a:solidFill>
              </a:rPr>
              <a:t> Релея </a:t>
            </a:r>
            <a:endParaRPr lang="en-US" sz="3600" b="1" dirty="0">
              <a:solidFill>
                <a:srgbClr val="00B41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F1E1C-4D62-4BD8-B36A-B9EE62FF3734}"/>
              </a:ext>
            </a:extLst>
          </p:cNvPr>
          <p:cNvSpPr txBox="1"/>
          <p:nvPr/>
        </p:nvSpPr>
        <p:spPr>
          <a:xfrm>
            <a:off x="2133600" y="4038600"/>
            <a:ext cx="403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https://youtu.be/0rz1WWmts-c</a:t>
            </a:r>
            <a:endParaRPr lang="ru-UA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B7983A-57CC-4589-9ABD-AEDF46D90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33600"/>
            <a:ext cx="1828800" cy="1828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A08742-7DC7-452E-8111-928763DB3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338" y="1981200"/>
            <a:ext cx="1828800" cy="182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453F7-F4A4-4EC5-9977-872DD783F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764375"/>
            <a:ext cx="4876800" cy="18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80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40227C-1898-4924-B085-C0CCA8957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2188633" cy="1676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ED01CE-10BE-4B3D-82FF-4B5CAD72A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137" y="0"/>
            <a:ext cx="3525864" cy="16002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8683FC0-F22A-42B0-9263-01BC28886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45" y="0"/>
            <a:ext cx="2948880" cy="26992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9F35B6-D30E-4E9F-8AD0-F6E820A03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591" y="3019394"/>
            <a:ext cx="4769787" cy="31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33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A84F913-B731-49C6-84B7-D2377B66E3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258320"/>
              </p:ext>
            </p:extLst>
          </p:nvPr>
        </p:nvGraphicFramePr>
        <p:xfrm>
          <a:off x="2408193" y="417401"/>
          <a:ext cx="17780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77680" imgH="1079280" progId="Equation.DSMT4">
                  <p:embed/>
                </p:oleObj>
              </mc:Choice>
              <mc:Fallback>
                <p:oleObj name="Equation" r:id="rId2" imgW="1777680" imgH="10792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A84F913-B731-49C6-84B7-D2377B66E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08193" y="417401"/>
                        <a:ext cx="17780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13AA9E2A-C811-43C5-8744-FD4D0A909626}"/>
              </a:ext>
            </a:extLst>
          </p:cNvPr>
          <p:cNvGrpSpPr/>
          <p:nvPr/>
        </p:nvGrpSpPr>
        <p:grpSpPr>
          <a:xfrm>
            <a:off x="4836312" y="73990"/>
            <a:ext cx="1432598" cy="2731487"/>
            <a:chOff x="228600" y="2599269"/>
            <a:chExt cx="1908318" cy="3640670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DAC2E655-C338-4A33-9218-54AAAF8D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2599269"/>
              <a:ext cx="1820335" cy="3640670"/>
            </a:xfrm>
            <a:prstGeom prst="rect">
              <a:avLst/>
            </a:prstGeom>
          </p:spPr>
        </p:pic>
        <p:sp>
          <p:nvSpPr>
            <p:cNvPr id="3" name="Прямокутник 2">
              <a:extLst>
                <a:ext uri="{FF2B5EF4-FFF2-40B4-BE49-F238E27FC236}">
                  <a16:creationId xmlns:a16="http://schemas.microsoft.com/office/drawing/2014/main" id="{38381633-C4DC-46FD-8F04-BE781B35A960}"/>
                </a:ext>
              </a:extLst>
            </p:cNvPr>
            <p:cNvSpPr/>
            <p:nvPr/>
          </p:nvSpPr>
          <p:spPr>
            <a:xfrm>
              <a:off x="1960605" y="4495800"/>
              <a:ext cx="88330" cy="165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graphicFrame>
          <p:nvGraphicFramePr>
            <p:cNvPr id="2" name="Об'єкт 1">
              <a:extLst>
                <a:ext uri="{FF2B5EF4-FFF2-40B4-BE49-F238E27FC236}">
                  <a16:creationId xmlns:a16="http://schemas.microsoft.com/office/drawing/2014/main" id="{9E3BB978-8C69-4998-A7AA-F36716B83E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71818" y="4495800"/>
            <a:ext cx="1651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64880" imgH="164880" progId="Equation.DSMT4">
                    <p:embed/>
                  </p:oleObj>
                </mc:Choice>
                <mc:Fallback>
                  <p:oleObj name="Equation" r:id="rId5" imgW="164880" imgH="164880" progId="Equation.DSMT4">
                    <p:embed/>
                    <p:pic>
                      <p:nvPicPr>
                        <p:cNvPr id="2" name="Об'єкт 1">
                          <a:extLst>
                            <a:ext uri="{FF2B5EF4-FFF2-40B4-BE49-F238E27FC236}">
                              <a16:creationId xmlns:a16="http://schemas.microsoft.com/office/drawing/2014/main" id="{9E3BB978-8C69-4998-A7AA-F36716B83E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971818" y="4495800"/>
                          <a:ext cx="1651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9F35B6-D30E-4E9F-8AD0-F6E820A038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776" y="3429000"/>
            <a:ext cx="3924548" cy="25564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14EFE6-05D8-4421-A447-F613751F4A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2" y="72793"/>
            <a:ext cx="2003138" cy="1894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B8739A-61A2-4C54-9221-B7BFCF6CB726}"/>
              </a:ext>
            </a:extLst>
          </p:cNvPr>
          <p:cNvSpPr txBox="1"/>
          <p:nvPr/>
        </p:nvSpPr>
        <p:spPr>
          <a:xfrm>
            <a:off x="7043352" y="148281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</a:t>
            </a:r>
            <a:r>
              <a:rPr lang="uk-UA" dirty="0"/>
              <a:t>щілин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39E7E6-68AE-4EEC-AF6B-8294470868E9}"/>
              </a:ext>
            </a:extLst>
          </p:cNvPr>
          <p:cNvSpPr txBox="1"/>
          <p:nvPr/>
        </p:nvSpPr>
        <p:spPr>
          <a:xfrm>
            <a:off x="6554275" y="691187"/>
            <a:ext cx="2369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i="1" dirty="0"/>
              <a:t>для некогерентних коливань</a:t>
            </a:r>
            <a:endParaRPr lang="uk-UA" dirty="0"/>
          </a:p>
        </p:txBody>
      </p:sp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CED4E61B-F82E-4AC8-9080-B9A37EF6E3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930409"/>
              </p:ext>
            </p:extLst>
          </p:nvPr>
        </p:nvGraphicFramePr>
        <p:xfrm>
          <a:off x="6439139" y="1558836"/>
          <a:ext cx="25908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90560" imgH="1079280" progId="Equation.DSMT4">
                  <p:embed/>
                </p:oleObj>
              </mc:Choice>
              <mc:Fallback>
                <p:oleObj name="Equation" r:id="rId9" imgW="2590560" imgH="107928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AA84F913-B731-49C6-84B7-D2377B66E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39139" y="1558836"/>
                        <a:ext cx="25908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E326C03-925B-4660-ACC8-B950915A0DE2}"/>
              </a:ext>
            </a:extLst>
          </p:cNvPr>
          <p:cNvSpPr txBox="1"/>
          <p:nvPr/>
        </p:nvSpPr>
        <p:spPr>
          <a:xfrm>
            <a:off x="4438352" y="3429000"/>
            <a:ext cx="402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i="1" dirty="0"/>
              <a:t>Коливання в </a:t>
            </a:r>
            <a:r>
              <a:rPr lang="uk-UA" i="1" dirty="0" err="1"/>
              <a:t>т.Р</a:t>
            </a:r>
            <a:r>
              <a:rPr lang="uk-UA" i="1" dirty="0"/>
              <a:t> є сумою </a:t>
            </a:r>
            <a:r>
              <a:rPr lang="en-US" i="1" dirty="0"/>
              <a:t>N</a:t>
            </a:r>
            <a:r>
              <a:rPr lang="uk-UA" i="1" dirty="0"/>
              <a:t> коливань з однаковими амплітудами</a:t>
            </a:r>
            <a:endParaRPr lang="uk-UA" dirty="0"/>
          </a:p>
        </p:txBody>
      </p:sp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A384BD5A-7FEC-46C9-984C-2932FB203C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337533"/>
              </p:ext>
            </p:extLst>
          </p:nvPr>
        </p:nvGraphicFramePr>
        <p:xfrm>
          <a:off x="5294313" y="4081463"/>
          <a:ext cx="18161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815840" imgH="977760" progId="Equation.DSMT4">
                  <p:embed/>
                </p:oleObj>
              </mc:Choice>
              <mc:Fallback>
                <p:oleObj name="Equation" r:id="rId11" imgW="1815840" imgH="9777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CED4E61B-F82E-4AC8-9080-B9A37EF6E3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94313" y="4081463"/>
                        <a:ext cx="18161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F856016-C62E-456F-B697-89DB26ED3C87}"/>
              </a:ext>
            </a:extLst>
          </p:cNvPr>
          <p:cNvSpPr txBox="1"/>
          <p:nvPr/>
        </p:nvSpPr>
        <p:spPr>
          <a:xfrm>
            <a:off x="4257956" y="5067772"/>
            <a:ext cx="402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зсунутих між собою на </a:t>
            </a:r>
            <a:endParaRPr lang="uk-UA" dirty="0"/>
          </a:p>
        </p:txBody>
      </p:sp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4E99B96A-848F-430B-B43B-215CF07707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835796"/>
              </p:ext>
            </p:extLst>
          </p:nvPr>
        </p:nvGraphicFramePr>
        <p:xfrm>
          <a:off x="5356905" y="5515584"/>
          <a:ext cx="1625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25400" imgH="469800" progId="Equation.DSMT4">
                  <p:embed/>
                </p:oleObj>
              </mc:Choice>
              <mc:Fallback>
                <p:oleObj name="Equation" r:id="rId13" imgW="1625400" imgH="46980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A384BD5A-7FEC-46C9-984C-2932FB203C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56905" y="5515584"/>
                        <a:ext cx="1625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8280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BF9D18-84DC-45CB-93D7-3582E91EA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5" y="76200"/>
            <a:ext cx="2491570" cy="1623030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9B3DB5CA-80D9-427D-A208-5E5B7928AC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942715"/>
              </p:ext>
            </p:extLst>
          </p:nvPr>
        </p:nvGraphicFramePr>
        <p:xfrm>
          <a:off x="3017838" y="350838"/>
          <a:ext cx="570388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79960" imgH="520560" progId="Equation.DSMT4">
                  <p:embed/>
                </p:oleObj>
              </mc:Choice>
              <mc:Fallback>
                <p:oleObj name="Equation" r:id="rId3" imgW="507996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17838" y="350838"/>
                        <a:ext cx="5703887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D769E92D-CC58-41AA-870A-2F8D0008CD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308739"/>
              </p:ext>
            </p:extLst>
          </p:nvPr>
        </p:nvGraphicFramePr>
        <p:xfrm>
          <a:off x="2968025" y="1099155"/>
          <a:ext cx="313848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93960" imgH="533160" progId="Equation.DSMT4">
                  <p:embed/>
                </p:oleObj>
              </mc:Choice>
              <mc:Fallback>
                <p:oleObj name="Equation" r:id="rId5" imgW="2793960" imgH="5331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9B3DB5CA-80D9-427D-A208-5E5B7928A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68025" y="1099155"/>
                        <a:ext cx="3138488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E0C32824-70E5-4BEA-BB75-E7C35F663B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417682"/>
              </p:ext>
            </p:extLst>
          </p:nvPr>
        </p:nvGraphicFramePr>
        <p:xfrm>
          <a:off x="496888" y="2055813"/>
          <a:ext cx="2817812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25680" imgH="520560" progId="Equation.DSMT4">
                  <p:embed/>
                </p:oleObj>
              </mc:Choice>
              <mc:Fallback>
                <p:oleObj name="Equation" r:id="rId7" imgW="2425680" imgH="5205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9B3DB5CA-80D9-427D-A208-5E5B7928A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6888" y="2055813"/>
                        <a:ext cx="2817812" cy="60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35BAA46E-C906-4423-84CE-664487764B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218696"/>
              </p:ext>
            </p:extLst>
          </p:nvPr>
        </p:nvGraphicFramePr>
        <p:xfrm>
          <a:off x="352425" y="2941638"/>
          <a:ext cx="7196138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197400" imgH="571320" progId="Equation.DSMT4">
                  <p:embed/>
                </p:oleObj>
              </mc:Choice>
              <mc:Fallback>
                <p:oleObj name="Equation" r:id="rId9" imgW="6197400" imgH="57132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E0C32824-70E5-4BEA-BB75-E7C35F663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2425" y="2941638"/>
                        <a:ext cx="7196138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2CE266A8-1E9E-4502-AD31-750EBDA5D6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092812"/>
              </p:ext>
            </p:extLst>
          </p:nvPr>
        </p:nvGraphicFramePr>
        <p:xfrm>
          <a:off x="2860675" y="3713163"/>
          <a:ext cx="496570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279680" imgH="927000" progId="Equation.DSMT4">
                  <p:embed/>
                </p:oleObj>
              </mc:Choice>
              <mc:Fallback>
                <p:oleObj name="Equation" r:id="rId11" imgW="4279680" imgH="9270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35BAA46E-C906-4423-84CE-664487764B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60675" y="3713163"/>
                        <a:ext cx="4965700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4CC64B5B-79FB-48B7-B122-EF0FBB5138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891258"/>
              </p:ext>
            </p:extLst>
          </p:nvPr>
        </p:nvGraphicFramePr>
        <p:xfrm>
          <a:off x="78635" y="3757260"/>
          <a:ext cx="23526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095200" imgH="469800" progId="Equation.DSMT4">
                  <p:embed/>
                </p:oleObj>
              </mc:Choice>
              <mc:Fallback>
                <p:oleObj name="Equation" r:id="rId13" imgW="2095200" imgH="46980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D769E92D-CC58-41AA-870A-2F8D0008CD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8635" y="3757260"/>
                        <a:ext cx="2352675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3B5F2F3-5D48-4AD6-AE75-12C5179812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505082"/>
              </p:ext>
            </p:extLst>
          </p:nvPr>
        </p:nvGraphicFramePr>
        <p:xfrm>
          <a:off x="223087" y="4403769"/>
          <a:ext cx="168275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498320" imgH="279360" progId="Equation.DSMT4">
                  <p:embed/>
                </p:oleObj>
              </mc:Choice>
              <mc:Fallback>
                <p:oleObj name="Equation" r:id="rId15" imgW="1498320" imgH="27936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4CC64B5B-79FB-48B7-B122-EF0FBB5138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3087" y="4403769"/>
                        <a:ext cx="1682750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BA17FF5C-9E7D-492B-B52E-1CBABCD61A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383860"/>
              </p:ext>
            </p:extLst>
          </p:nvPr>
        </p:nvGraphicFramePr>
        <p:xfrm>
          <a:off x="157163" y="4751388"/>
          <a:ext cx="18161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815840" imgH="977760" progId="Equation.DSMT4">
                  <p:embed/>
                </p:oleObj>
              </mc:Choice>
              <mc:Fallback>
                <p:oleObj name="Equation" r:id="rId17" imgW="1815840" imgH="977760" progId="Equation.DSMT4">
                  <p:embed/>
                  <p:pic>
                    <p:nvPicPr>
                      <p:cNvPr id="16" name="Об'єкт 15">
                        <a:extLst>
                          <a:ext uri="{FF2B5EF4-FFF2-40B4-BE49-F238E27FC236}">
                            <a16:creationId xmlns:a16="http://schemas.microsoft.com/office/drawing/2014/main" id="{A384BD5A-7FEC-46C9-984C-2932FB203C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7163" y="4751388"/>
                        <a:ext cx="18161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5642977F-27FC-4BA8-884F-366191C89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111649"/>
              </p:ext>
            </p:extLst>
          </p:nvPr>
        </p:nvGraphicFramePr>
        <p:xfrm>
          <a:off x="183014" y="5874028"/>
          <a:ext cx="1625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625400" imgH="469800" progId="Equation.DSMT4">
                  <p:embed/>
                </p:oleObj>
              </mc:Choice>
              <mc:Fallback>
                <p:oleObj name="Equation" r:id="rId19" imgW="1625400" imgH="469800" progId="Equation.DSMT4">
                  <p:embed/>
                  <p:pic>
                    <p:nvPicPr>
                      <p:cNvPr id="18" name="Об'єкт 17">
                        <a:extLst>
                          <a:ext uri="{FF2B5EF4-FFF2-40B4-BE49-F238E27FC236}">
                            <a16:creationId xmlns:a16="http://schemas.microsoft.com/office/drawing/2014/main" id="{4E99B96A-848F-430B-B43B-215CF07707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3014" y="5874028"/>
                        <a:ext cx="1625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43311E16-6F15-43B6-AC8A-C5AF12726F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793322"/>
              </p:ext>
            </p:extLst>
          </p:nvPr>
        </p:nvGraphicFramePr>
        <p:xfrm>
          <a:off x="2941638" y="4991100"/>
          <a:ext cx="3684587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174840" imgH="1066680" progId="Equation.DSMT4">
                  <p:embed/>
                </p:oleObj>
              </mc:Choice>
              <mc:Fallback>
                <p:oleObj name="Equation" r:id="rId21" imgW="3174840" imgH="106668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2CE266A8-1E9E-4502-AD31-750EBDA5D6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941638" y="4991100"/>
                        <a:ext cx="3684587" cy="1238250"/>
                      </a:xfrm>
                      <a:prstGeom prst="rect">
                        <a:avLst/>
                      </a:prstGeom>
                      <a:ln w="19050">
                        <a:solidFill>
                          <a:schemeClr val="accent4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92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F78834-1908-4605-ABDD-8CC452778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"/>
            <a:ext cx="3804997" cy="114149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9FB4DA-68A0-44B4-99A6-59AEEB9F67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3895"/>
            <a:ext cx="3429000" cy="2331720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2191116-1B46-440B-8322-D52ACD59D7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210146"/>
              </p:ext>
            </p:extLst>
          </p:nvPr>
        </p:nvGraphicFramePr>
        <p:xfrm>
          <a:off x="640679" y="2041914"/>
          <a:ext cx="310356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06360" imgH="203040" progId="Equation.DSMT4">
                  <p:embed/>
                </p:oleObj>
              </mc:Choice>
              <mc:Fallback>
                <p:oleObj name="Equation" r:id="rId4" imgW="12063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0679" y="2041914"/>
                        <a:ext cx="3103563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33EDEE-46DF-4684-B7CD-CA11FD1AF1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5" y="4554148"/>
            <a:ext cx="3452420" cy="1031383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0ECAF2C-478B-4FAA-AC55-7BA99F851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061157"/>
              </p:ext>
            </p:extLst>
          </p:nvPr>
        </p:nvGraphicFramePr>
        <p:xfrm>
          <a:off x="4808538" y="4614430"/>
          <a:ext cx="291465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95280" imgH="393480" progId="Equation.DSMT4">
                  <p:embed/>
                </p:oleObj>
              </mc:Choice>
              <mc:Fallback>
                <p:oleObj name="Equation" r:id="rId7" imgW="12952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08538" y="4614430"/>
                        <a:ext cx="2914650" cy="88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9FDA0BA-A9D2-4278-B948-958874ECB0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508743"/>
              </p:ext>
            </p:extLst>
          </p:nvPr>
        </p:nvGraphicFramePr>
        <p:xfrm>
          <a:off x="1159789" y="3462483"/>
          <a:ext cx="3036850" cy="1031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72840" imgH="228600" progId="Equation.DSMT4">
                  <p:embed/>
                </p:oleObj>
              </mc:Choice>
              <mc:Fallback>
                <p:oleObj name="Equation" r:id="rId9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59789" y="3462483"/>
                        <a:ext cx="3036850" cy="1031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2BFB6EF-BFB2-4718-A3D9-6DB15EEFFEAC}"/>
              </a:ext>
            </a:extLst>
          </p:cNvPr>
          <p:cNvSpPr txBox="1"/>
          <p:nvPr/>
        </p:nvSpPr>
        <p:spPr>
          <a:xfrm>
            <a:off x="4496444" y="3716564"/>
            <a:ext cx="369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b="1" i="1" dirty="0"/>
              <a:t>інтенсивність світла</a:t>
            </a:r>
            <a:endParaRPr lang="ru-UA" sz="2800" b="1" i="1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2C87BF6B-9F95-4786-9370-34818F1557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0530958"/>
              </p:ext>
            </p:extLst>
          </p:nvPr>
        </p:nvGraphicFramePr>
        <p:xfrm>
          <a:off x="3231119" y="5560537"/>
          <a:ext cx="2298281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40" imgH="241200" progId="Equation.DSMT4">
                  <p:embed/>
                </p:oleObj>
              </mc:Choice>
              <mc:Fallback>
                <p:oleObj name="Equation" r:id="rId11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231119" y="5560537"/>
                        <a:ext cx="2298281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4">
            <a:extLst>
              <a:ext uri="{FF2B5EF4-FFF2-40B4-BE49-F238E27FC236}">
                <a16:creationId xmlns:a16="http://schemas.microsoft.com/office/drawing/2014/main" id="{487A187E-061D-9523-A932-93E1928524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6906638"/>
              </p:ext>
            </p:extLst>
          </p:nvPr>
        </p:nvGraphicFramePr>
        <p:xfrm>
          <a:off x="5663820" y="2600846"/>
          <a:ext cx="2704952" cy="955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33440" imgH="469800" progId="Equation.DSMT4">
                  <p:embed/>
                </p:oleObj>
              </mc:Choice>
              <mc:Fallback>
                <p:oleObj name="Equation" r:id="rId13" imgW="1333440" imgH="4698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62191116-1B46-440B-8322-D52ACD59D7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63820" y="2600846"/>
                        <a:ext cx="2704952" cy="955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97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20D0EF9F-839C-4EF0-A8E5-FEC971F5EA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360196"/>
              </p:ext>
            </p:extLst>
          </p:nvPr>
        </p:nvGraphicFramePr>
        <p:xfrm>
          <a:off x="252413" y="158750"/>
          <a:ext cx="44577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457520" imgH="1066680" progId="Equation.DSMT4">
                  <p:embed/>
                </p:oleObj>
              </mc:Choice>
              <mc:Fallback>
                <p:oleObj name="Equation" r:id="rId2" imgW="4457520" imgH="1066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2413" y="158750"/>
                        <a:ext cx="44577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5FD1B4B2-95D7-4D36-AC00-5E20C378B0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664962"/>
              </p:ext>
            </p:extLst>
          </p:nvPr>
        </p:nvGraphicFramePr>
        <p:xfrm>
          <a:off x="281888" y="2096703"/>
          <a:ext cx="14859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85720" imgH="469800" progId="Equation.DSMT4">
                  <p:embed/>
                </p:oleObj>
              </mc:Choice>
              <mc:Fallback>
                <p:oleObj name="Equation" r:id="rId4" imgW="14857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1888" y="2096703"/>
                        <a:ext cx="14859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7A49BCAA-38E8-4EF2-BC2A-0E36594D30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329598"/>
              </p:ext>
            </p:extLst>
          </p:nvPr>
        </p:nvGraphicFramePr>
        <p:xfrm>
          <a:off x="2319338" y="1811338"/>
          <a:ext cx="56261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626080" imgH="1041120" progId="Equation.DSMT4">
                  <p:embed/>
                </p:oleObj>
              </mc:Choice>
              <mc:Fallback>
                <p:oleObj name="Equation" r:id="rId6" imgW="5626080" imgH="104112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19338" y="1811338"/>
                        <a:ext cx="56261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00BDD818-F70B-492B-AE42-5189E1E62E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563109"/>
              </p:ext>
            </p:extLst>
          </p:nvPr>
        </p:nvGraphicFramePr>
        <p:xfrm>
          <a:off x="2401716" y="3003207"/>
          <a:ext cx="21082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08160" imgH="571320" progId="Equation.DSMT4">
                  <p:embed/>
                </p:oleObj>
              </mc:Choice>
              <mc:Fallback>
                <p:oleObj name="Equation" r:id="rId8" imgW="2108160" imgH="57132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7A49BCAA-38E8-4EF2-BC2A-0E36594D30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1716" y="3003207"/>
                        <a:ext cx="21082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AA3C78B3-02D7-4146-AE77-659E1E03D0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921547"/>
              </p:ext>
            </p:extLst>
          </p:nvPr>
        </p:nvGraphicFramePr>
        <p:xfrm>
          <a:off x="2401716" y="3785414"/>
          <a:ext cx="1180197" cy="393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38080" imgH="279360" progId="Equation.DSMT4">
                  <p:embed/>
                </p:oleObj>
              </mc:Choice>
              <mc:Fallback>
                <p:oleObj name="Equation" r:id="rId10" imgW="838080" imgH="2793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20D0EF9F-839C-4EF0-A8E5-FEC971F5EA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01716" y="3785414"/>
                        <a:ext cx="1180197" cy="393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759B4829-7577-4967-8329-334AD04C6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079343"/>
              </p:ext>
            </p:extLst>
          </p:nvPr>
        </p:nvGraphicFramePr>
        <p:xfrm>
          <a:off x="281888" y="3852177"/>
          <a:ext cx="1301606" cy="305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28520" imgH="241200" progId="Equation.DSMT4">
                  <p:embed/>
                </p:oleObj>
              </mc:Choice>
              <mc:Fallback>
                <p:oleObj name="Equation" r:id="rId12" imgW="1028520" imgH="2412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1888" y="3852177"/>
                        <a:ext cx="1301606" cy="305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249D6D3-071B-4ACB-8E14-B3ED3348E542}"/>
              </a:ext>
            </a:extLst>
          </p:cNvPr>
          <p:cNvSpPr txBox="1"/>
          <p:nvPr/>
        </p:nvSpPr>
        <p:spPr>
          <a:xfrm>
            <a:off x="4043772" y="3820169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головні максимуми</a:t>
            </a:r>
            <a:endParaRPr lang="uk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D301C-60A7-473C-B2D2-B7D309AB44BE}"/>
              </a:ext>
            </a:extLst>
          </p:cNvPr>
          <p:cNvSpPr txBox="1"/>
          <p:nvPr/>
        </p:nvSpPr>
        <p:spPr>
          <a:xfrm>
            <a:off x="89610" y="4615222"/>
            <a:ext cx="117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мінімуми:</a:t>
            </a:r>
            <a:endParaRPr lang="uk-UA" dirty="0"/>
          </a:p>
        </p:txBody>
      </p:sp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8B3E2BB2-A2E9-4229-A477-7378B7A04D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002742"/>
              </p:ext>
            </p:extLst>
          </p:nvPr>
        </p:nvGraphicFramePr>
        <p:xfrm>
          <a:off x="1655677" y="4679238"/>
          <a:ext cx="1269472" cy="305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002960" imgH="241200" progId="Equation.DSMT4">
                  <p:embed/>
                </p:oleObj>
              </mc:Choice>
              <mc:Fallback>
                <p:oleObj name="Equation" r:id="rId14" imgW="1002960" imgH="2412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655677" y="4679238"/>
                        <a:ext cx="1269472" cy="305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F7BB1EB4-1A63-4D48-9C72-C4224929FB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847799"/>
              </p:ext>
            </p:extLst>
          </p:nvPr>
        </p:nvGraphicFramePr>
        <p:xfrm>
          <a:off x="1655677" y="5118788"/>
          <a:ext cx="1007547" cy="56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838080" imgH="469800" progId="Equation.DSMT4">
                  <p:embed/>
                </p:oleObj>
              </mc:Choice>
              <mc:Fallback>
                <p:oleObj name="Equation" r:id="rId16" imgW="83808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5FD1B4B2-95D7-4D36-AC00-5E20C378B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655677" y="5118788"/>
                        <a:ext cx="1007547" cy="56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BC526B3B-519E-4E01-BF6B-CC8EFB5FA9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0067448"/>
              </p:ext>
            </p:extLst>
          </p:nvPr>
        </p:nvGraphicFramePr>
        <p:xfrm>
          <a:off x="3361144" y="5135906"/>
          <a:ext cx="1210856" cy="53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130040" imgH="495000" progId="Equation.DSMT4">
                  <p:embed/>
                </p:oleObj>
              </mc:Choice>
              <mc:Fallback>
                <p:oleObj name="Equation" r:id="rId18" imgW="1130040" imgH="4950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61144" y="5135906"/>
                        <a:ext cx="1210856" cy="53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AF85C32-643E-408A-8510-A45EF9E25F10}"/>
              </a:ext>
            </a:extLst>
          </p:cNvPr>
          <p:cNvSpPr txBox="1"/>
          <p:nvPr/>
        </p:nvSpPr>
        <p:spPr>
          <a:xfrm>
            <a:off x="5132388" y="5216540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додаткові мінімуми</a:t>
            </a:r>
            <a:endParaRPr lang="uk-U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337796-E496-4872-AAE5-8727C6FD7357}"/>
              </a:ext>
            </a:extLst>
          </p:cNvPr>
          <p:cNvSpPr txBox="1"/>
          <p:nvPr/>
        </p:nvSpPr>
        <p:spPr>
          <a:xfrm>
            <a:off x="3581913" y="4615222"/>
            <a:ext cx="243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завдяки одній щілині</a:t>
            </a:r>
            <a:endParaRPr lang="uk-UA" dirty="0"/>
          </a:p>
        </p:txBody>
      </p:sp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6DD60D29-F364-6297-A6E0-2FD7F5D715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61914"/>
              </p:ext>
            </p:extLst>
          </p:nvPr>
        </p:nvGraphicFramePr>
        <p:xfrm>
          <a:off x="6749168" y="396075"/>
          <a:ext cx="16287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628708" imgH="466817" progId="Equation.DSMT4">
                  <p:embed/>
                </p:oleObj>
              </mc:Choice>
              <mc:Fallback>
                <p:oleObj name="Equation" r:id="rId20" imgW="1628708" imgH="46681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749168" y="396075"/>
                        <a:ext cx="1628775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938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B5201C6-EDDA-4564-A505-0EB13C7A7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37" y="1853248"/>
            <a:ext cx="6510125" cy="2833819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5AB73B62-0839-4A0F-8C59-57A83A2F3A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952773"/>
              </p:ext>
            </p:extLst>
          </p:nvPr>
        </p:nvGraphicFramePr>
        <p:xfrm>
          <a:off x="1786121" y="590508"/>
          <a:ext cx="1699073" cy="398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28520" imgH="241200" progId="Equation.DSMT4">
                  <p:embed/>
                </p:oleObj>
              </mc:Choice>
              <mc:Fallback>
                <p:oleObj name="Equation" r:id="rId3" imgW="1028520" imgH="241200" progId="Equation.DSMT4">
                  <p:embed/>
                  <p:pic>
                    <p:nvPicPr>
                      <p:cNvPr id="8" name="Об'єкт 7">
                        <a:extLst>
                          <a:ext uri="{FF2B5EF4-FFF2-40B4-BE49-F238E27FC236}">
                            <a16:creationId xmlns:a16="http://schemas.microsoft.com/office/drawing/2014/main" id="{759B4829-7577-4967-8329-334AD04C6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6121" y="590508"/>
                        <a:ext cx="1699073" cy="3985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80257253-ADF1-4E90-A1D4-7B0DF95750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2724852"/>
              </p:ext>
            </p:extLst>
          </p:nvPr>
        </p:nvGraphicFramePr>
        <p:xfrm>
          <a:off x="5963472" y="587894"/>
          <a:ext cx="1657117" cy="398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02960" imgH="241200" progId="Equation.DSMT4">
                  <p:embed/>
                </p:oleObj>
              </mc:Choice>
              <mc:Fallback>
                <p:oleObj name="Equation" r:id="rId5" imgW="1002960" imgH="2412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8B3E2BB2-A2E9-4229-A477-7378B7A04D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63472" y="587894"/>
                        <a:ext cx="1657117" cy="398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0407BF88-7B2A-4744-88FE-B26F648C2A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339637"/>
              </p:ext>
            </p:extLst>
          </p:nvPr>
        </p:nvGraphicFramePr>
        <p:xfrm>
          <a:off x="5921516" y="986441"/>
          <a:ext cx="1699073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30040" imgH="495000" progId="Equation.DSMT4">
                  <p:embed/>
                </p:oleObj>
              </mc:Choice>
              <mc:Fallback>
                <p:oleObj name="Equation" r:id="rId7" imgW="1130040" imgH="49500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BC526B3B-519E-4E01-BF6B-CC8EFB5FA9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21516" y="986441"/>
                        <a:ext cx="1699073" cy="744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AF1DD6C-5ABB-49E1-B253-EFCCC7997996}"/>
              </a:ext>
            </a:extLst>
          </p:cNvPr>
          <p:cNvSpPr txBox="1"/>
          <p:nvPr/>
        </p:nvSpPr>
        <p:spPr>
          <a:xfrm>
            <a:off x="756874" y="524776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max:</a:t>
            </a:r>
            <a:endParaRPr lang="uk-UA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22018-AF55-4DFB-88A7-EFED93A8783F}"/>
              </a:ext>
            </a:extLst>
          </p:cNvPr>
          <p:cNvSpPr txBox="1"/>
          <p:nvPr/>
        </p:nvSpPr>
        <p:spPr>
          <a:xfrm>
            <a:off x="4834604" y="524776"/>
            <a:ext cx="9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min: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557961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7D4E2-F745-4B8D-959A-D9AA94680F02}"/>
              </a:ext>
            </a:extLst>
          </p:cNvPr>
          <p:cNvSpPr txBox="1"/>
          <p:nvPr/>
        </p:nvSpPr>
        <p:spPr>
          <a:xfrm>
            <a:off x="377933" y="392970"/>
            <a:ext cx="2637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u="sng" dirty="0"/>
              <a:t>кутова дисперсія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AEB7D9C2-CC85-4C29-845E-69DD3DB5B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085649"/>
              </p:ext>
            </p:extLst>
          </p:nvPr>
        </p:nvGraphicFramePr>
        <p:xfrm>
          <a:off x="3503613" y="1076325"/>
          <a:ext cx="11398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9160" imgH="520560" progId="Equation.DSMT4">
                  <p:embed/>
                </p:oleObj>
              </mc:Choice>
              <mc:Fallback>
                <p:oleObj name="Equation" r:id="rId2" imgW="74916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03613" y="1076325"/>
                        <a:ext cx="113982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Блок-схема: пам'ять із прямим доступом 3">
            <a:extLst>
              <a:ext uri="{FF2B5EF4-FFF2-40B4-BE49-F238E27FC236}">
                <a16:creationId xmlns:a16="http://schemas.microsoft.com/office/drawing/2014/main" id="{FD4021D6-BC0F-4461-A0B7-39B68058F311}"/>
              </a:ext>
            </a:extLst>
          </p:cNvPr>
          <p:cNvSpPr/>
          <p:nvPr/>
        </p:nvSpPr>
        <p:spPr>
          <a:xfrm>
            <a:off x="2347782" y="2323071"/>
            <a:ext cx="683741" cy="1466335"/>
          </a:xfrm>
          <a:prstGeom prst="flowChartMagneticDrum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6" name="Пряма сполучна лінія 5">
            <a:extLst>
              <a:ext uri="{FF2B5EF4-FFF2-40B4-BE49-F238E27FC236}">
                <a16:creationId xmlns:a16="http://schemas.microsoft.com/office/drawing/2014/main" id="{80053967-4710-4C4B-A2C1-7DD187EF379E}"/>
              </a:ext>
            </a:extLst>
          </p:cNvPr>
          <p:cNvCxnSpPr>
            <a:endCxn id="4" idx="1"/>
          </p:cNvCxnSpPr>
          <p:nvPr/>
        </p:nvCxnSpPr>
        <p:spPr>
          <a:xfrm flipV="1">
            <a:off x="716692" y="3056239"/>
            <a:ext cx="1631090" cy="164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 сполучна лінія 6">
            <a:extLst>
              <a:ext uri="{FF2B5EF4-FFF2-40B4-BE49-F238E27FC236}">
                <a16:creationId xmlns:a16="http://schemas.microsoft.com/office/drawing/2014/main" id="{4807ECDD-5D30-42CD-9A8C-72544F8B4360}"/>
              </a:ext>
            </a:extLst>
          </p:cNvPr>
          <p:cNvCxnSpPr/>
          <p:nvPr/>
        </p:nvCxnSpPr>
        <p:spPr>
          <a:xfrm flipV="1">
            <a:off x="716692" y="3089189"/>
            <a:ext cx="1631090" cy="16475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 сполучна лінія 7">
            <a:extLst>
              <a:ext uri="{FF2B5EF4-FFF2-40B4-BE49-F238E27FC236}">
                <a16:creationId xmlns:a16="http://schemas.microsoft.com/office/drawing/2014/main" id="{4613ABEA-1915-4071-91A1-0A80A608CB03}"/>
              </a:ext>
            </a:extLst>
          </p:cNvPr>
          <p:cNvCxnSpPr>
            <a:cxnSpLocks/>
          </p:cNvCxnSpPr>
          <p:nvPr/>
        </p:nvCxnSpPr>
        <p:spPr>
          <a:xfrm flipV="1">
            <a:off x="2868187" y="2759677"/>
            <a:ext cx="1703813" cy="29656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 сполучна лінія 9">
            <a:extLst>
              <a:ext uri="{FF2B5EF4-FFF2-40B4-BE49-F238E27FC236}">
                <a16:creationId xmlns:a16="http://schemas.microsoft.com/office/drawing/2014/main" id="{3C944B67-AD17-4BD9-98EF-20516940C258}"/>
              </a:ext>
            </a:extLst>
          </p:cNvPr>
          <p:cNvCxnSpPr>
            <a:cxnSpLocks/>
          </p:cNvCxnSpPr>
          <p:nvPr/>
        </p:nvCxnSpPr>
        <p:spPr>
          <a:xfrm flipV="1">
            <a:off x="2868187" y="2463116"/>
            <a:ext cx="1572008" cy="59312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AC97E2E3-45FB-4FD0-A167-BC044DA043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882006"/>
              </p:ext>
            </p:extLst>
          </p:nvPr>
        </p:nvGraphicFramePr>
        <p:xfrm>
          <a:off x="1090613" y="3137972"/>
          <a:ext cx="268630" cy="358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280" imgH="203040" progId="Equation.DSMT4">
                  <p:embed/>
                </p:oleObj>
              </mc:Choice>
              <mc:Fallback>
                <p:oleObj name="Equation" r:id="rId4" imgW="152280" imgH="20304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0613" y="3137972"/>
                        <a:ext cx="268630" cy="358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E834CEEB-B43F-485D-820A-75540A078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960903"/>
              </p:ext>
            </p:extLst>
          </p:nvPr>
        </p:nvGraphicFramePr>
        <p:xfrm>
          <a:off x="4774986" y="2580284"/>
          <a:ext cx="268630" cy="358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280" imgH="203040" progId="Equation.DSMT4">
                  <p:embed/>
                </p:oleObj>
              </mc:Choice>
              <mc:Fallback>
                <p:oleObj name="Equation" r:id="rId4" imgW="152280" imgH="20304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C97E2E3-45FB-4FD0-A167-BC044DA04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4986" y="2580284"/>
                        <a:ext cx="268630" cy="358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7ADEEA5-F13C-403A-8877-E36D72FAC1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812059"/>
              </p:ext>
            </p:extLst>
          </p:nvPr>
        </p:nvGraphicFramePr>
        <p:xfrm>
          <a:off x="806596" y="2655092"/>
          <a:ext cx="9382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33160" imgH="203040" progId="Equation.DSMT4">
                  <p:embed/>
                </p:oleObj>
              </mc:Choice>
              <mc:Fallback>
                <p:oleObj name="Equation" r:id="rId6" imgW="533160" imgH="20304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AC97E2E3-45FB-4FD0-A167-BC044DA04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06596" y="2655092"/>
                        <a:ext cx="9382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C0425D23-9FCE-4F85-ACD7-A408E91AB9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866425"/>
              </p:ext>
            </p:extLst>
          </p:nvPr>
        </p:nvGraphicFramePr>
        <p:xfrm>
          <a:off x="4440195" y="2091991"/>
          <a:ext cx="9382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33160" imgH="203040" progId="Equation.DSMT4">
                  <p:embed/>
                </p:oleObj>
              </mc:Choice>
              <mc:Fallback>
                <p:oleObj name="Equation" r:id="rId6" imgW="533160" imgH="203040" progId="Equation.DSMT4">
                  <p:embed/>
                  <p:pic>
                    <p:nvPicPr>
                      <p:cNvPr id="15" name="Об'єкт 14">
                        <a:extLst>
                          <a:ext uri="{FF2B5EF4-FFF2-40B4-BE49-F238E27FC236}">
                            <a16:creationId xmlns:a16="http://schemas.microsoft.com/office/drawing/2014/main" id="{97ADEEA5-F13C-403A-8877-E36D72FAC1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40195" y="2091991"/>
                        <a:ext cx="9382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Полілінія: фігура 16">
            <a:extLst>
              <a:ext uri="{FF2B5EF4-FFF2-40B4-BE49-F238E27FC236}">
                <a16:creationId xmlns:a16="http://schemas.microsoft.com/office/drawing/2014/main" id="{9E2506CC-B20D-427A-94E3-04D42BF230C7}"/>
              </a:ext>
            </a:extLst>
          </p:cNvPr>
          <p:cNvSpPr/>
          <p:nvPr/>
        </p:nvSpPr>
        <p:spPr>
          <a:xfrm>
            <a:off x="3822357" y="2710249"/>
            <a:ext cx="162554" cy="172994"/>
          </a:xfrm>
          <a:custGeom>
            <a:avLst/>
            <a:gdLst>
              <a:gd name="connsiteX0" fmla="*/ 0 w 162554"/>
              <a:gd name="connsiteY0" fmla="*/ 0 h 172994"/>
              <a:gd name="connsiteX1" fmla="*/ 156519 w 162554"/>
              <a:gd name="connsiteY1" fmla="*/ 41189 h 172994"/>
              <a:gd name="connsiteX2" fmla="*/ 115329 w 162554"/>
              <a:gd name="connsiteY2" fmla="*/ 172994 h 17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54" h="172994">
                <a:moveTo>
                  <a:pt x="0" y="0"/>
                </a:moveTo>
                <a:cubicBezTo>
                  <a:pt x="68649" y="6178"/>
                  <a:pt x="137298" y="12357"/>
                  <a:pt x="156519" y="41189"/>
                </a:cubicBezTo>
                <a:cubicBezTo>
                  <a:pt x="175740" y="70021"/>
                  <a:pt x="145534" y="121507"/>
                  <a:pt x="115329" y="172994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aphicFrame>
        <p:nvGraphicFramePr>
          <p:cNvPr id="18" name="Об'єкт 17">
            <a:extLst>
              <a:ext uri="{FF2B5EF4-FFF2-40B4-BE49-F238E27FC236}">
                <a16:creationId xmlns:a16="http://schemas.microsoft.com/office/drawing/2014/main" id="{B1AE96F8-1A4C-4761-8AB2-62563FDCE8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1916535"/>
              </p:ext>
            </p:extLst>
          </p:nvPr>
        </p:nvGraphicFramePr>
        <p:xfrm>
          <a:off x="3822357" y="2934943"/>
          <a:ext cx="44926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3800" imgH="203040" progId="Equation.DSMT4">
                  <p:embed/>
                </p:oleObj>
              </mc:Choice>
              <mc:Fallback>
                <p:oleObj name="Equation" r:id="rId8" imgW="253800" imgH="203040" progId="Equation.DSMT4">
                  <p:embed/>
                  <p:pic>
                    <p:nvPicPr>
                      <p:cNvPr id="14" name="Об'єкт 13">
                        <a:extLst>
                          <a:ext uri="{FF2B5EF4-FFF2-40B4-BE49-F238E27FC236}">
                            <a16:creationId xmlns:a16="http://schemas.microsoft.com/office/drawing/2014/main" id="{E834CEEB-B43F-485D-820A-75540A078B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22357" y="2934943"/>
                        <a:ext cx="449262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'єкт 18">
            <a:extLst>
              <a:ext uri="{FF2B5EF4-FFF2-40B4-BE49-F238E27FC236}">
                <a16:creationId xmlns:a16="http://schemas.microsoft.com/office/drawing/2014/main" id="{54970A89-EB10-4F99-9FB0-1BCBDADF8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09642"/>
              </p:ext>
            </p:extLst>
          </p:nvPr>
        </p:nvGraphicFramePr>
        <p:xfrm>
          <a:off x="848765" y="4322549"/>
          <a:ext cx="16954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95405" imgH="400129" progId="Equation.DSMT4">
                  <p:embed/>
                </p:oleObj>
              </mc:Choice>
              <mc:Fallback>
                <p:oleObj name="Equation" r:id="rId10" imgW="1695405" imgH="40012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48765" y="4322549"/>
                        <a:ext cx="16954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'єкт 19">
            <a:extLst>
              <a:ext uri="{FF2B5EF4-FFF2-40B4-BE49-F238E27FC236}">
                <a16:creationId xmlns:a16="http://schemas.microsoft.com/office/drawing/2014/main" id="{104A4178-6696-47F1-B83A-D3BB1793BD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033155"/>
              </p:ext>
            </p:extLst>
          </p:nvPr>
        </p:nvGraphicFramePr>
        <p:xfrm>
          <a:off x="824050" y="4821196"/>
          <a:ext cx="2108514" cy="3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62040" imgH="291960" progId="Equation.DSMT4">
                  <p:embed/>
                </p:oleObj>
              </mc:Choice>
              <mc:Fallback>
                <p:oleObj name="Equation" r:id="rId12" imgW="1562040" imgH="291960" progId="Equation.DSMT4">
                  <p:embed/>
                  <p:pic>
                    <p:nvPicPr>
                      <p:cNvPr id="19" name="Об'єкт 18">
                        <a:extLst>
                          <a:ext uri="{FF2B5EF4-FFF2-40B4-BE49-F238E27FC236}">
                            <a16:creationId xmlns:a16="http://schemas.microsoft.com/office/drawing/2014/main" id="{54970A89-EB10-4F99-9FB0-1BCBDADF87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24050" y="4821196"/>
                        <a:ext cx="2108514" cy="39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'єкт 20">
            <a:extLst>
              <a:ext uri="{FF2B5EF4-FFF2-40B4-BE49-F238E27FC236}">
                <a16:creationId xmlns:a16="http://schemas.microsoft.com/office/drawing/2014/main" id="{1722FB88-C7EF-4940-8C5A-6169703596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833820"/>
              </p:ext>
            </p:extLst>
          </p:nvPr>
        </p:nvGraphicFramePr>
        <p:xfrm>
          <a:off x="824050" y="5427364"/>
          <a:ext cx="207486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536480" imgH="241200" progId="Equation.DSMT4">
                  <p:embed/>
                </p:oleObj>
              </mc:Choice>
              <mc:Fallback>
                <p:oleObj name="Equation" r:id="rId14" imgW="1536480" imgH="241200" progId="Equation.DSMT4">
                  <p:embed/>
                  <p:pic>
                    <p:nvPicPr>
                      <p:cNvPr id="20" name="Об'єкт 19">
                        <a:extLst>
                          <a:ext uri="{FF2B5EF4-FFF2-40B4-BE49-F238E27FC236}">
                            <a16:creationId xmlns:a16="http://schemas.microsoft.com/office/drawing/2014/main" id="{104A4178-6696-47F1-B83A-D3BB1793BD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24050" y="5427364"/>
                        <a:ext cx="2074862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'єкт 21">
            <a:extLst>
              <a:ext uri="{FF2B5EF4-FFF2-40B4-BE49-F238E27FC236}">
                <a16:creationId xmlns:a16="http://schemas.microsoft.com/office/drawing/2014/main" id="{6EE65002-6F50-4833-B5C9-843C2A82A4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849985"/>
              </p:ext>
            </p:extLst>
          </p:nvPr>
        </p:nvGraphicFramePr>
        <p:xfrm>
          <a:off x="4440195" y="4522574"/>
          <a:ext cx="2144712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409400" imgH="469800" progId="Equation.DSMT4">
                  <p:embed/>
                </p:oleObj>
              </mc:Choice>
              <mc:Fallback>
                <p:oleObj name="Equation" r:id="rId16" imgW="140940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440195" y="4522574"/>
                        <a:ext cx="2144712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31E9A69-CFED-4FC4-848C-7D61DF9D67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67407" y="0"/>
            <a:ext cx="2576593" cy="11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29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7D4E2-F745-4B8D-959A-D9AA94680F02}"/>
              </a:ext>
            </a:extLst>
          </p:cNvPr>
          <p:cNvSpPr txBox="1"/>
          <p:nvPr/>
        </p:nvSpPr>
        <p:spPr>
          <a:xfrm>
            <a:off x="377933" y="392970"/>
            <a:ext cx="3049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u="sng" dirty="0"/>
              <a:t>роздільна здатність</a:t>
            </a:r>
          </a:p>
        </p:txBody>
      </p:sp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AEB7D9C2-CC85-4C29-845E-69DD3DB5B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405979"/>
              </p:ext>
            </p:extLst>
          </p:nvPr>
        </p:nvGraphicFramePr>
        <p:xfrm>
          <a:off x="1449099" y="1104989"/>
          <a:ext cx="1063782" cy="854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47640" imgH="520560" progId="Equation.DSMT4">
                  <p:embed/>
                </p:oleObj>
              </mc:Choice>
              <mc:Fallback>
                <p:oleObj name="Equation" r:id="rId2" imgW="647640" imgH="5205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49099" y="1104989"/>
                        <a:ext cx="1063782" cy="854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C0DAE-5DF6-4CD9-9AB7-274537B24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420" y="1865751"/>
            <a:ext cx="2200275" cy="18002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47C408-E1FB-42DD-BFF1-651727EFBA21}"/>
              </a:ext>
            </a:extLst>
          </p:cNvPr>
          <p:cNvSpPr txBox="1"/>
          <p:nvPr/>
        </p:nvSpPr>
        <p:spPr>
          <a:xfrm>
            <a:off x="4572000" y="2139565"/>
            <a:ext cx="143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7030A0"/>
                </a:solidFill>
              </a:rPr>
              <a:t>критерій Релея</a:t>
            </a:r>
          </a:p>
        </p:txBody>
      </p:sp>
      <p:cxnSp>
        <p:nvCxnSpPr>
          <p:cNvPr id="11" name="Пряма сполучна лінія 10">
            <a:extLst>
              <a:ext uri="{FF2B5EF4-FFF2-40B4-BE49-F238E27FC236}">
                <a16:creationId xmlns:a16="http://schemas.microsoft.com/office/drawing/2014/main" id="{333D0D51-5B7E-4A61-BDC2-1BBF2CD92448}"/>
              </a:ext>
            </a:extLst>
          </p:cNvPr>
          <p:cNvCxnSpPr/>
          <p:nvPr/>
        </p:nvCxnSpPr>
        <p:spPr>
          <a:xfrm>
            <a:off x="6802597" y="2096540"/>
            <a:ext cx="1454529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 сполучна лінія 23">
            <a:extLst>
              <a:ext uri="{FF2B5EF4-FFF2-40B4-BE49-F238E27FC236}">
                <a16:creationId xmlns:a16="http://schemas.microsoft.com/office/drawing/2014/main" id="{104C447D-3A0A-4CC2-AE5D-02AC75381F2B}"/>
              </a:ext>
            </a:extLst>
          </p:cNvPr>
          <p:cNvCxnSpPr/>
          <p:nvPr/>
        </p:nvCxnSpPr>
        <p:spPr>
          <a:xfrm>
            <a:off x="6802597" y="2417816"/>
            <a:ext cx="1454529" cy="0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4">
            <a:extLst>
              <a:ext uri="{FF2B5EF4-FFF2-40B4-BE49-F238E27FC236}">
                <a16:creationId xmlns:a16="http://schemas.microsoft.com/office/drawing/2014/main" id="{69F16A9B-1F84-4675-85E8-4DD4E32DBBB8}"/>
              </a:ext>
            </a:extLst>
          </p:cNvPr>
          <p:cNvCxnSpPr>
            <a:cxnSpLocks/>
          </p:cNvCxnSpPr>
          <p:nvPr/>
        </p:nvCxnSpPr>
        <p:spPr>
          <a:xfrm>
            <a:off x="8073472" y="2096540"/>
            <a:ext cx="0" cy="321276"/>
          </a:xfrm>
          <a:prstGeom prst="straightConnector1">
            <a:avLst/>
          </a:prstGeom>
          <a:ln w="12700">
            <a:solidFill>
              <a:srgbClr val="7030A0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72FAF4C-BA0E-48E2-8F9F-CBE28011814F}"/>
              </a:ext>
            </a:extLst>
          </p:cNvPr>
          <p:cNvSpPr txBox="1"/>
          <p:nvPr/>
        </p:nvSpPr>
        <p:spPr>
          <a:xfrm>
            <a:off x="8287612" y="2026345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7030A0"/>
                </a:solidFill>
              </a:rPr>
              <a:t>20%</a:t>
            </a:r>
          </a:p>
        </p:txBody>
      </p:sp>
      <p:graphicFrame>
        <p:nvGraphicFramePr>
          <p:cNvPr id="30" name="Об'єкт 29">
            <a:extLst>
              <a:ext uri="{FF2B5EF4-FFF2-40B4-BE49-F238E27FC236}">
                <a16:creationId xmlns:a16="http://schemas.microsoft.com/office/drawing/2014/main" id="{073DE6AA-8FE0-407F-98E9-C2A60EB6B6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857128"/>
              </p:ext>
            </p:extLst>
          </p:nvPr>
        </p:nvGraphicFramePr>
        <p:xfrm>
          <a:off x="436431" y="3218656"/>
          <a:ext cx="207645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57120" imgH="253800" progId="Equation.DSMT4">
                  <p:embed/>
                </p:oleObj>
              </mc:Choice>
              <mc:Fallback>
                <p:oleObj name="Equation" r:id="rId5" imgW="12571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5AB73B62-0839-4A0F-8C59-57A83A2F3A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431" y="3218656"/>
                        <a:ext cx="2076450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Об'єкт 30">
            <a:extLst>
              <a:ext uri="{FF2B5EF4-FFF2-40B4-BE49-F238E27FC236}">
                <a16:creationId xmlns:a16="http://schemas.microsoft.com/office/drawing/2014/main" id="{3BE56928-12E5-499F-8B6A-FDE073425F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062572"/>
              </p:ext>
            </p:extLst>
          </p:nvPr>
        </p:nvGraphicFramePr>
        <p:xfrm>
          <a:off x="387350" y="3736975"/>
          <a:ext cx="5262563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377880" imgH="533160" progId="Equation.DSMT4">
                  <p:embed/>
                </p:oleObj>
              </mc:Choice>
              <mc:Fallback>
                <p:oleObj name="Equation" r:id="rId7" imgW="3377880" imgH="533160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0407BF88-7B2A-4744-88FE-B26F648C2A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7350" y="3736975"/>
                        <a:ext cx="5262563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Об'єкт 31">
            <a:extLst>
              <a:ext uri="{FF2B5EF4-FFF2-40B4-BE49-F238E27FC236}">
                <a16:creationId xmlns:a16="http://schemas.microsoft.com/office/drawing/2014/main" id="{63DE4363-1DEA-44B8-9823-124BDAB4D2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16944"/>
              </p:ext>
            </p:extLst>
          </p:nvPr>
        </p:nvGraphicFramePr>
        <p:xfrm>
          <a:off x="377933" y="4898554"/>
          <a:ext cx="1468437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88840" imgH="253800" progId="Equation.DSMT4">
                  <p:embed/>
                </p:oleObj>
              </mc:Choice>
              <mc:Fallback>
                <p:oleObj name="Equation" r:id="rId9" imgW="888840" imgH="253800" progId="Equation.DSMT4">
                  <p:embed/>
                  <p:pic>
                    <p:nvPicPr>
                      <p:cNvPr id="30" name="Об'єкт 29">
                        <a:extLst>
                          <a:ext uri="{FF2B5EF4-FFF2-40B4-BE49-F238E27FC236}">
                            <a16:creationId xmlns:a16="http://schemas.microsoft.com/office/drawing/2014/main" id="{073DE6AA-8FE0-407F-98E9-C2A60EB6B6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7933" y="4898554"/>
                        <a:ext cx="1468437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Об'єкт 32">
            <a:extLst>
              <a:ext uri="{FF2B5EF4-FFF2-40B4-BE49-F238E27FC236}">
                <a16:creationId xmlns:a16="http://schemas.microsoft.com/office/drawing/2014/main" id="{61CF271E-81ED-45DF-B977-7529AF20FA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363429"/>
              </p:ext>
            </p:extLst>
          </p:nvPr>
        </p:nvGraphicFramePr>
        <p:xfrm>
          <a:off x="368884" y="5319242"/>
          <a:ext cx="3224212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70000" imgH="469800" progId="Equation.DSMT4">
                  <p:embed/>
                </p:oleObj>
              </mc:Choice>
              <mc:Fallback>
                <p:oleObj name="Equation" r:id="rId11" imgW="2070000" imgH="469800" progId="Equation.DSMT4">
                  <p:embed/>
                  <p:pic>
                    <p:nvPicPr>
                      <p:cNvPr id="31" name="Об'єкт 30">
                        <a:extLst>
                          <a:ext uri="{FF2B5EF4-FFF2-40B4-BE49-F238E27FC236}">
                            <a16:creationId xmlns:a16="http://schemas.microsoft.com/office/drawing/2014/main" id="{3BE56928-12E5-499F-8B6A-FDE073425F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8884" y="5319242"/>
                        <a:ext cx="3224212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Об'єкт 33">
            <a:extLst>
              <a:ext uri="{FF2B5EF4-FFF2-40B4-BE49-F238E27FC236}">
                <a16:creationId xmlns:a16="http://schemas.microsoft.com/office/drawing/2014/main" id="{AEE2DF8E-AA65-4192-9600-38E7A6983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996147"/>
              </p:ext>
            </p:extLst>
          </p:nvPr>
        </p:nvGraphicFramePr>
        <p:xfrm>
          <a:off x="5362083" y="4958733"/>
          <a:ext cx="1858962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130040" imgH="520560" progId="Equation.DSMT4">
                  <p:embed/>
                </p:oleObj>
              </mc:Choice>
              <mc:Fallback>
                <p:oleObj name="Equation" r:id="rId13" imgW="1130040" imgH="5205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AEB7D9C2-CC85-4C29-845E-69DD3DB5B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62083" y="4958733"/>
                        <a:ext cx="1858962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D9E190E-665A-42EA-9842-764F939515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18136" y="0"/>
            <a:ext cx="3525864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1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909" y="714027"/>
            <a:ext cx="6652491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Поляризація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світла</a:t>
            </a:r>
            <a:r>
              <a:rPr lang="ru-RU" sz="3600" b="1" dirty="0">
                <a:solidFill>
                  <a:srgbClr val="4D4D4D"/>
                </a:solidFill>
              </a:rPr>
              <a:t>. </a:t>
            </a:r>
            <a:r>
              <a:rPr lang="ru-RU" sz="3600" b="1" dirty="0" err="1">
                <a:solidFill>
                  <a:srgbClr val="4D4D4D"/>
                </a:solidFill>
              </a:rPr>
              <a:t>Природне</a:t>
            </a:r>
            <a:r>
              <a:rPr lang="ru-RU" sz="3600" b="1" dirty="0">
                <a:solidFill>
                  <a:srgbClr val="4D4D4D"/>
                </a:solidFill>
              </a:rPr>
              <a:t> та </a:t>
            </a:r>
            <a:r>
              <a:rPr lang="ru-RU" sz="3600" b="1" dirty="0" err="1">
                <a:solidFill>
                  <a:srgbClr val="4D4D4D"/>
                </a:solidFill>
              </a:rPr>
              <a:t>поляризоване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світло</a:t>
            </a:r>
            <a:r>
              <a:rPr lang="ru-RU" sz="3600" b="1" dirty="0">
                <a:solidFill>
                  <a:srgbClr val="4D4D4D"/>
                </a:solidFill>
              </a:rPr>
              <a:t>. Закон </a:t>
            </a:r>
            <a:r>
              <a:rPr lang="ru-RU" sz="3600" b="1" dirty="0" err="1">
                <a:solidFill>
                  <a:srgbClr val="4D4D4D"/>
                </a:solidFill>
              </a:rPr>
              <a:t>Малюса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EC12C-2C99-4E47-9D38-20D6506B2A9B}"/>
              </a:ext>
            </a:extLst>
          </p:cNvPr>
          <p:cNvSpPr txBox="1"/>
          <p:nvPr/>
        </p:nvSpPr>
        <p:spPr>
          <a:xfrm>
            <a:off x="4344135" y="5682308"/>
            <a:ext cx="268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Етьєн Луї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Малюс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59A836-6438-42C1-B398-BF94B4265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28800"/>
            <a:ext cx="2680773" cy="363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927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0F065C-F38C-4501-B63D-9763CA4A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5080000" cy="381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C645EE-6514-4D6E-836A-689B39B11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54" y="1066046"/>
            <a:ext cx="3867271" cy="1828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5F4601-9DC7-416A-9651-E364B682D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931059"/>
            <a:ext cx="299431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06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341851-306A-4DAD-96DD-A2DA12A82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4" y="978858"/>
            <a:ext cx="457200" cy="1133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16E395-29B3-4CC3-9537-04F31008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978858"/>
            <a:ext cx="1143000" cy="1123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9EB801-5081-4E35-882C-02221905D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116970"/>
            <a:ext cx="1143000" cy="8477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E454ED-1755-43B4-A627-27A435D1C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5788"/>
            <a:ext cx="2095500" cy="13049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52A13C0-4401-4F1F-8F32-CB2945879D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962400"/>
            <a:ext cx="2833118" cy="215385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064994C-2948-4EBC-863B-03FAE43BE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25" y="4174685"/>
            <a:ext cx="2322150" cy="1828800"/>
          </a:xfrm>
          <a:prstGeom prst="rect">
            <a:avLst/>
          </a:prstGeom>
        </p:spPr>
      </p:pic>
      <p:sp>
        <p:nvSpPr>
          <p:cNvPr id="18" name="AutoShape 68">
            <a:extLst>
              <a:ext uri="{FF2B5EF4-FFF2-40B4-BE49-F238E27FC236}">
                <a16:creationId xmlns:a16="http://schemas.microsoft.com/office/drawing/2014/main" id="{A259CFEF-E824-4C4D-A400-D88CBDB4CD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1382" y="12786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лінійно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9" name="AutoShape 68">
            <a:extLst>
              <a:ext uri="{FF2B5EF4-FFF2-40B4-BE49-F238E27FC236}">
                <a16:creationId xmlns:a16="http://schemas.microsoft.com/office/drawing/2014/main" id="{6FDBD0C5-027F-4FFE-8730-0C0EFCD3D2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58700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циркулярно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20" name="AutoShape 68">
            <a:extLst>
              <a:ext uri="{FF2B5EF4-FFF2-40B4-BE49-F238E27FC236}">
                <a16:creationId xmlns:a16="http://schemas.microsoft.com/office/drawing/2014/main" id="{20589387-6675-45A9-88DE-1286AD14F2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02293" y="158518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еліптично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D8AF72E-75E7-4C87-8EF6-649F7EEE6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46" y="3016313"/>
            <a:ext cx="1243107" cy="1828800"/>
          </a:xfrm>
          <a:prstGeom prst="rect">
            <a:avLst/>
          </a:prstGeom>
        </p:spPr>
      </p:pic>
      <p:sp>
        <p:nvSpPr>
          <p:cNvPr id="23" name="AutoShape 68">
            <a:extLst>
              <a:ext uri="{FF2B5EF4-FFF2-40B4-BE49-F238E27FC236}">
                <a16:creationId xmlns:a16="http://schemas.microsoft.com/office/drawing/2014/main" id="{CC1F5D8D-43D1-420B-9FDE-0DCCF20E0A30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53200" y="2186584"/>
            <a:ext cx="24203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частково </a:t>
            </a:r>
          </a:p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поляризоване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693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BF18A6-3257-4746-A8C0-20229AE7E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4857750" cy="25336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68AECC-5106-4B98-83C8-761AD6567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81400"/>
            <a:ext cx="3914775" cy="1804396"/>
          </a:xfrm>
          <a:prstGeom prst="rect">
            <a:avLst/>
          </a:prstGeom>
        </p:spPr>
      </p:pic>
      <p:graphicFrame>
        <p:nvGraphicFramePr>
          <p:cNvPr id="4" name="Об'єкт 3">
            <a:extLst>
              <a:ext uri="{FF2B5EF4-FFF2-40B4-BE49-F238E27FC236}">
                <a16:creationId xmlns:a16="http://schemas.microsoft.com/office/drawing/2014/main" id="{CAEABE43-4355-477D-8E06-E8FB73D8AC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262898"/>
              </p:ext>
            </p:extLst>
          </p:nvPr>
        </p:nvGraphicFramePr>
        <p:xfrm>
          <a:off x="5605463" y="3811588"/>
          <a:ext cx="143668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87320" imgH="253800" progId="Equation.DSMT4">
                  <p:embed/>
                </p:oleObj>
              </mc:Choice>
              <mc:Fallback>
                <p:oleObj name="Equation" r:id="rId4" imgW="78732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E2CB706B-DAF9-410C-8969-469D1740A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05463" y="3811588"/>
                        <a:ext cx="143668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8CB363-5F0F-432D-BE75-9EA6863C1DF7}"/>
              </a:ext>
            </a:extLst>
          </p:cNvPr>
          <p:cNvSpPr txBox="1"/>
          <p:nvPr/>
        </p:nvSpPr>
        <p:spPr>
          <a:xfrm>
            <a:off x="4876801" y="3350567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7030A0"/>
                </a:solidFill>
              </a:rPr>
              <a:t>природнє</a:t>
            </a:r>
            <a:endParaRPr lang="uk-UA" sz="2400" dirty="0">
              <a:solidFill>
                <a:srgbClr val="7030A0"/>
              </a:solidFill>
            </a:endParaRPr>
          </a:p>
        </p:txBody>
      </p:sp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65814E79-99ED-4E78-905F-F705868AEA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080022"/>
              </p:ext>
            </p:extLst>
          </p:nvPr>
        </p:nvGraphicFramePr>
        <p:xfrm>
          <a:off x="7620000" y="3904009"/>
          <a:ext cx="8350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7200" imgH="203040" progId="Equation.DSMT4">
                  <p:embed/>
                </p:oleObj>
              </mc:Choice>
              <mc:Fallback>
                <p:oleObj name="Equation" r:id="rId6" imgW="457200" imgH="20304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20000" y="3904009"/>
                        <a:ext cx="835025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3">
            <a:extLst>
              <a:ext uri="{FF2B5EF4-FFF2-40B4-BE49-F238E27FC236}">
                <a16:creationId xmlns:a16="http://schemas.microsoft.com/office/drawing/2014/main" id="{3B29491E-C47F-4122-A4BF-C9A2D57BE4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63472"/>
              </p:ext>
            </p:extLst>
          </p:nvPr>
        </p:nvGraphicFramePr>
        <p:xfrm>
          <a:off x="5659438" y="4924425"/>
          <a:ext cx="111283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09480" imgH="253800" progId="Equation.DSMT4">
                  <p:embed/>
                </p:oleObj>
              </mc:Choice>
              <mc:Fallback>
                <p:oleObj name="Equation" r:id="rId8" imgW="609480" imgH="253800" progId="Equation.DSMT4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CAEABE43-4355-477D-8E06-E8FB73D8A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59438" y="4924425"/>
                        <a:ext cx="1112837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7A293D-6942-4C50-B0BB-36FE58EB509B}"/>
              </a:ext>
            </a:extLst>
          </p:cNvPr>
          <p:cNvSpPr txBox="1"/>
          <p:nvPr/>
        </p:nvSpPr>
        <p:spPr>
          <a:xfrm>
            <a:off x="4768594" y="4462466"/>
            <a:ext cx="3156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2400" i="1" dirty="0" err="1">
                <a:solidFill>
                  <a:srgbClr val="0066FF"/>
                </a:solidFill>
              </a:rPr>
              <a:t>плоскополяризоване</a:t>
            </a:r>
            <a:endParaRPr lang="uk-UA" sz="2400" dirty="0">
              <a:solidFill>
                <a:srgbClr val="0066FF"/>
              </a:solidFill>
            </a:endParaRPr>
          </a:p>
        </p:txBody>
      </p:sp>
      <p:graphicFrame>
        <p:nvGraphicFramePr>
          <p:cNvPr id="10" name="Об'єкт 3">
            <a:extLst>
              <a:ext uri="{FF2B5EF4-FFF2-40B4-BE49-F238E27FC236}">
                <a16:creationId xmlns:a16="http://schemas.microsoft.com/office/drawing/2014/main" id="{FB035D12-64A2-444E-8807-5421D8A94D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986300"/>
              </p:ext>
            </p:extLst>
          </p:nvPr>
        </p:nvGraphicFramePr>
        <p:xfrm>
          <a:off x="5659438" y="5475291"/>
          <a:ext cx="7651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19040" imgH="190440" progId="Equation.DSMT4">
                  <p:embed/>
                </p:oleObj>
              </mc:Choice>
              <mc:Fallback>
                <p:oleObj name="Equation" r:id="rId10" imgW="419040" imgH="190440" progId="Equation.DSMT4">
                  <p:embed/>
                  <p:pic>
                    <p:nvPicPr>
                      <p:cNvPr id="6" name="Об'єкт 3">
                        <a:extLst>
                          <a:ext uri="{FF2B5EF4-FFF2-40B4-BE49-F238E27FC236}">
                            <a16:creationId xmlns:a16="http://schemas.microsoft.com/office/drawing/2014/main" id="{65814E79-99ED-4E78-905F-F705868AEA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59438" y="5475291"/>
                        <a:ext cx="765175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18602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97905E-F468-40DB-B47F-11B6ED564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7561907" cy="567143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3A4F7A-A205-4840-9777-1A7A58DD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4419600"/>
            <a:ext cx="3048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49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7C401A-494D-4E88-99BB-8C74F0D52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93824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97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E8D39-6C89-4D3A-8080-CF4DFD8C1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09600"/>
            <a:ext cx="7726120" cy="3595688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5A0FDBF-C163-44E8-AB13-A1B609C28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745642"/>
              </p:ext>
            </p:extLst>
          </p:nvPr>
        </p:nvGraphicFramePr>
        <p:xfrm>
          <a:off x="2895600" y="4238484"/>
          <a:ext cx="3587114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11000" imgH="253800" progId="Equation.DSMT4">
                  <p:embed/>
                </p:oleObj>
              </mc:Choice>
              <mc:Fallback>
                <p:oleObj name="Equation" r:id="rId3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5600" y="4238484"/>
                        <a:ext cx="3587114" cy="128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4702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Поляризація</a:t>
            </a:r>
            <a:r>
              <a:rPr lang="ru-RU" sz="3600" b="1" dirty="0">
                <a:solidFill>
                  <a:srgbClr val="4D4D4D"/>
                </a:solidFill>
              </a:rPr>
              <a:t> при </a:t>
            </a:r>
            <a:r>
              <a:rPr lang="ru-RU" sz="3600" b="1" dirty="0" err="1">
                <a:solidFill>
                  <a:srgbClr val="4D4D4D"/>
                </a:solidFill>
              </a:rPr>
              <a:t>відбиванні</a:t>
            </a:r>
            <a:r>
              <a:rPr lang="ru-RU" sz="3600" b="1" dirty="0">
                <a:solidFill>
                  <a:srgbClr val="4D4D4D"/>
                </a:solidFill>
              </a:rPr>
              <a:t> та </a:t>
            </a:r>
            <a:r>
              <a:rPr lang="ru-RU" sz="3600" b="1" dirty="0" err="1">
                <a:solidFill>
                  <a:srgbClr val="4D4D4D"/>
                </a:solidFill>
              </a:rPr>
              <a:t>заломленні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B5DD58-63A9-422B-AE39-67A45B65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514600"/>
            <a:ext cx="4345511" cy="33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693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50462A-8293-4C66-BF3C-7FC0F78647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446"/>
            <a:ext cx="4637627" cy="4038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7AA3AE-C92F-414C-9B0D-EE93B7E84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5846"/>
            <a:ext cx="3527946" cy="3581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A193B9-E98F-4B0D-9339-BF396BB12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962" y="5238750"/>
            <a:ext cx="3648075" cy="1257300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98F9F02-DC9A-440E-BE60-D157F0F15E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52706"/>
              </p:ext>
            </p:extLst>
          </p:nvPr>
        </p:nvGraphicFramePr>
        <p:xfrm>
          <a:off x="5257800" y="3780692"/>
          <a:ext cx="3392248" cy="943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88760" imgH="469800" progId="Equation.DSMT4">
                  <p:embed/>
                </p:oleObj>
              </mc:Choice>
              <mc:Fallback>
                <p:oleObj name="Equation" r:id="rId5" imgW="16887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57800" y="3780692"/>
                        <a:ext cx="3392248" cy="943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387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127642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Подвійне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променезаломлення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720BA2-C328-4D6A-B64F-4CD3231CB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851892"/>
            <a:ext cx="1600199" cy="2038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B54FA-B3E8-4176-B623-2F19C577C50D}"/>
              </a:ext>
            </a:extLst>
          </p:cNvPr>
          <p:cNvSpPr txBox="1"/>
          <p:nvPr/>
        </p:nvSpPr>
        <p:spPr>
          <a:xfrm>
            <a:off x="2057400" y="2970141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Расмус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Бартолін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4EDEF4F-FD6F-4BD2-96F0-0C43F4728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69" y="851892"/>
            <a:ext cx="1676400" cy="2074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AF66D9-D7ED-4075-8284-7B7D5E61216C}"/>
              </a:ext>
            </a:extLst>
          </p:cNvPr>
          <p:cNvSpPr txBox="1"/>
          <p:nvPr/>
        </p:nvSpPr>
        <p:spPr>
          <a:xfrm>
            <a:off x="4965448" y="2970141"/>
            <a:ext cx="1404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Керр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DA4BFD8-D699-4914-A105-1B505E3140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27" y="3875558"/>
            <a:ext cx="1810839" cy="21021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75F51C-6A69-4E4B-B575-4BA35CFA1979}"/>
              </a:ext>
            </a:extLst>
          </p:cNvPr>
          <p:cNvSpPr txBox="1"/>
          <p:nvPr/>
        </p:nvSpPr>
        <p:spPr>
          <a:xfrm>
            <a:off x="6505669" y="601663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Фридрих Карл Альвин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Поккельс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25D758E-9745-4CED-99DA-A78DEE6B2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931357"/>
            <a:ext cx="1412566" cy="22408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82404C-89F1-4CFB-94E0-7283DCB43217}"/>
              </a:ext>
            </a:extLst>
          </p:cNvPr>
          <p:cNvSpPr txBox="1"/>
          <p:nvPr/>
        </p:nvSpPr>
        <p:spPr>
          <a:xfrm>
            <a:off x="2895831" y="6268693"/>
            <a:ext cx="254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Еме Огюст Коттон</a:t>
            </a:r>
          </a:p>
        </p:txBody>
      </p:sp>
    </p:spTree>
    <p:extLst>
      <p:ext uri="{BB962C8B-B14F-4D97-AF65-F5344CB8AC3E}">
        <p14:creationId xmlns:p14="http://schemas.microsoft.com/office/powerpoint/2010/main" val="26925521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863FC2-E6E9-4218-ACD5-C5623A9D45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09600"/>
            <a:ext cx="3416210" cy="1676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D179C8-C545-4727-B499-6840FD738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590800"/>
            <a:ext cx="2750729" cy="289550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3B3C4616-9C84-4FC4-BDF5-9366640F14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233884"/>
              </p:ext>
            </p:extLst>
          </p:nvPr>
        </p:nvGraphicFramePr>
        <p:xfrm>
          <a:off x="4800600" y="457200"/>
          <a:ext cx="1447800" cy="84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36560" imgH="431640" progId="Equation.DSMT4">
                  <p:embed/>
                </p:oleObj>
              </mc:Choice>
              <mc:Fallback>
                <p:oleObj name="Equation" r:id="rId4" imgW="736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00600" y="457200"/>
                        <a:ext cx="1447800" cy="848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484F79B8-9CB1-4AB6-93C2-0B6A43FCA9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327106"/>
              </p:ext>
            </p:extLst>
          </p:nvPr>
        </p:nvGraphicFramePr>
        <p:xfrm>
          <a:off x="6918710" y="1219200"/>
          <a:ext cx="1722438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76240" imgH="431640" progId="Equation.DSMT4">
                  <p:embed/>
                </p:oleObj>
              </mc:Choice>
              <mc:Fallback>
                <p:oleObj name="Equation" r:id="rId6" imgW="876240" imgH="4316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3B3C4616-9C84-4FC4-BDF5-9366640F14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18710" y="1219200"/>
                        <a:ext cx="1722438" cy="84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041924-06AD-417A-AB3E-928882B215E2}"/>
              </a:ext>
            </a:extLst>
          </p:cNvPr>
          <p:cNvSpPr txBox="1"/>
          <p:nvPr/>
        </p:nvSpPr>
        <p:spPr>
          <a:xfrm>
            <a:off x="76200" y="2890391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Одновісні кристали (кварц, турмалін, С</a:t>
            </a:r>
            <a:r>
              <a:rPr lang="en-US" sz="3200" i="1" dirty="0">
                <a:solidFill>
                  <a:srgbClr val="7030A0"/>
                </a:solidFill>
              </a:rPr>
              <a:t>aCO</a:t>
            </a:r>
            <a:r>
              <a:rPr lang="en-US" sz="3200" i="1" baseline="-25000" dirty="0">
                <a:solidFill>
                  <a:srgbClr val="7030A0"/>
                </a:solidFill>
              </a:rPr>
              <a:t>3</a:t>
            </a:r>
            <a:r>
              <a:rPr lang="en-US" sz="3200" i="1" dirty="0">
                <a:solidFill>
                  <a:srgbClr val="7030A0"/>
                </a:solidFill>
              </a:rPr>
              <a:t>)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C7C6C-ACC5-4DA4-AFCD-63978FF36CD3}"/>
              </a:ext>
            </a:extLst>
          </p:cNvPr>
          <p:cNvSpPr txBox="1"/>
          <p:nvPr/>
        </p:nvSpPr>
        <p:spPr>
          <a:xfrm>
            <a:off x="58615" y="4876800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A" sz="3200" i="1" dirty="0" err="1">
                <a:solidFill>
                  <a:schemeClr val="accent4">
                    <a:lumMod val="50000"/>
                  </a:schemeClr>
                </a:solidFill>
              </a:rPr>
              <a:t>Дво</a:t>
            </a:r>
            <a:r>
              <a:rPr lang="uk-UA" sz="3200" i="1" dirty="0">
                <a:solidFill>
                  <a:schemeClr val="accent4">
                    <a:lumMod val="50000"/>
                  </a:schemeClr>
                </a:solidFill>
              </a:rPr>
              <a:t>вісні кристали (с</a:t>
            </a:r>
            <a:r>
              <a:rPr lang="ru-UA" sz="3200" i="1" dirty="0">
                <a:solidFill>
                  <a:schemeClr val="accent4">
                    <a:lumMod val="50000"/>
                  </a:schemeClr>
                </a:solidFill>
              </a:rPr>
              <a:t>люда, г</a:t>
            </a:r>
            <a:r>
              <a:rPr lang="uk-UA" sz="3200" i="1" dirty="0" err="1">
                <a:solidFill>
                  <a:schemeClr val="accent4">
                    <a:lumMod val="50000"/>
                  </a:schemeClr>
                </a:solidFill>
              </a:rPr>
              <a:t>іпс</a:t>
            </a:r>
            <a:r>
              <a:rPr lang="en-US" sz="3200" i="1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uk-UA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11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128FEF-D0B2-4F03-96A1-8DFD3C589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91000"/>
            <a:ext cx="5486400" cy="2042491"/>
          </a:xfrm>
          <a:prstGeom prst="rect">
            <a:avLst/>
          </a:prstGeom>
        </p:spPr>
      </p:pic>
      <p:sp>
        <p:nvSpPr>
          <p:cNvPr id="6" name="AutoShape 68">
            <a:extLst>
              <a:ext uri="{FF2B5EF4-FFF2-40B4-BE49-F238E27FC236}">
                <a16:creationId xmlns:a16="http://schemas.microsoft.com/office/drawing/2014/main" id="{BB38511D-0A06-4CCF-AD01-C3022ADB3588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213" y="1524000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Ніколь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pSp>
        <p:nvGrpSpPr>
          <p:cNvPr id="4" name="Групувати 3">
            <a:extLst>
              <a:ext uri="{FF2B5EF4-FFF2-40B4-BE49-F238E27FC236}">
                <a16:creationId xmlns:a16="http://schemas.microsoft.com/office/drawing/2014/main" id="{32FECE4F-8C79-4F2D-815D-72DFB5291035}"/>
              </a:ext>
            </a:extLst>
          </p:cNvPr>
          <p:cNvGrpSpPr/>
          <p:nvPr/>
        </p:nvGrpSpPr>
        <p:grpSpPr>
          <a:xfrm>
            <a:off x="2590800" y="1490511"/>
            <a:ext cx="5448300" cy="2475532"/>
            <a:chOff x="3276600" y="1066801"/>
            <a:chExt cx="5448300" cy="2475532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0AAAFF7B-BF5B-44FB-800F-8C49919AE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8600" y="1066801"/>
              <a:ext cx="4686300" cy="2475532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4A28D40-59BF-4AD3-AAA5-DD4394B5A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1621446"/>
              <a:ext cx="4392242" cy="1410979"/>
            </a:xfrm>
            <a:prstGeom prst="rect">
              <a:avLst/>
            </a:prstGeom>
          </p:spPr>
        </p:pic>
      </p:grpSp>
      <p:sp>
        <p:nvSpPr>
          <p:cNvPr id="7" name="AutoShape 68">
            <a:extLst>
              <a:ext uri="{FF2B5EF4-FFF2-40B4-BE49-F238E27FC236}">
                <a16:creationId xmlns:a16="http://schemas.microsoft.com/office/drawing/2014/main" id="{03C170F1-654E-4706-B732-C438E02C04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599" y="94767"/>
            <a:ext cx="188692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Дихроїзм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C0C01-10E8-4645-BA22-465E84D97A18}"/>
              </a:ext>
            </a:extLst>
          </p:cNvPr>
          <p:cNvSpPr txBox="1"/>
          <p:nvPr/>
        </p:nvSpPr>
        <p:spPr>
          <a:xfrm>
            <a:off x="3339120" y="115282"/>
            <a:ext cx="4392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о-промінь          турмалін:1мм</a:t>
            </a:r>
            <a:endParaRPr lang="uk-U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2AC34-735C-4CFD-9C87-696ED8ED3B43}"/>
              </a:ext>
            </a:extLst>
          </p:cNvPr>
          <p:cNvSpPr txBox="1"/>
          <p:nvPr/>
        </p:nvSpPr>
        <p:spPr>
          <a:xfrm>
            <a:off x="5333993" y="482714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/>
              <a:t>поляроїд: 0.1 мм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79373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17DF2C-ED01-4282-995F-E13E46C59F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54" y="1105696"/>
            <a:ext cx="3581400" cy="7414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248402-8EFF-4844-95C6-2774A834D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31" y="4876800"/>
            <a:ext cx="4648200" cy="10349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0BA143-F9BA-486D-BF58-E256624C1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4410325" cy="990600"/>
          </a:xfrm>
          <a:prstGeom prst="rect">
            <a:avLst/>
          </a:prstGeom>
        </p:spPr>
      </p:pic>
      <p:sp>
        <p:nvSpPr>
          <p:cNvPr id="12" name="AutoShape 68">
            <a:extLst>
              <a:ext uri="{FF2B5EF4-FFF2-40B4-BE49-F238E27FC236}">
                <a16:creationId xmlns:a16="http://schemas.microsoft.com/office/drawing/2014/main" id="{CCF68AA9-BF76-41CF-BFCE-CCCC59ED96D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6714" y="257772"/>
            <a:ext cx="61964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штучне подвійне променезаломлення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32CDFF1-17BB-4D7B-BB8E-C6EE68BC07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645426"/>
              </p:ext>
            </p:extLst>
          </p:nvPr>
        </p:nvGraphicFramePr>
        <p:xfrm>
          <a:off x="580931" y="3425982"/>
          <a:ext cx="3991069" cy="1098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6240" imgH="241200" progId="Equation.DSMT4">
                  <p:embed/>
                </p:oleObj>
              </mc:Choice>
              <mc:Fallback>
                <p:oleObj name="Equation" r:id="rId5" imgW="8762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0931" y="3425982"/>
                        <a:ext cx="3991069" cy="1098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5F6012-2FC6-4C57-A9B5-7B9A8A41D40F}"/>
              </a:ext>
            </a:extLst>
          </p:cNvPr>
          <p:cNvSpPr txBox="1"/>
          <p:nvPr/>
        </p:nvSpPr>
        <p:spPr>
          <a:xfrm>
            <a:off x="5562599" y="2712651"/>
            <a:ext cx="249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ефект Кера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5849A-6E35-404D-B1AB-B7BE761C9AC0}"/>
              </a:ext>
            </a:extLst>
          </p:cNvPr>
          <p:cNvSpPr txBox="1"/>
          <p:nvPr/>
        </p:nvSpPr>
        <p:spPr>
          <a:xfrm>
            <a:off x="5486400" y="3611295"/>
            <a:ext cx="3297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ефект </a:t>
            </a:r>
            <a:r>
              <a:rPr lang="uk-UA" sz="3200" i="1" dirty="0" err="1">
                <a:solidFill>
                  <a:srgbClr val="7030A0"/>
                </a:solidFill>
              </a:rPr>
              <a:t>Поккельса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DC1A4-2D24-430B-8EC6-743B3733FBBC}"/>
              </a:ext>
            </a:extLst>
          </p:cNvPr>
          <p:cNvSpPr txBox="1"/>
          <p:nvPr/>
        </p:nvSpPr>
        <p:spPr>
          <a:xfrm>
            <a:off x="5410199" y="5061563"/>
            <a:ext cx="32973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i="1" dirty="0">
                <a:solidFill>
                  <a:srgbClr val="7030A0"/>
                </a:solidFill>
              </a:rPr>
              <a:t>ефект </a:t>
            </a:r>
            <a:r>
              <a:rPr lang="uk-UA" sz="3200" i="1" dirty="0" err="1">
                <a:solidFill>
                  <a:srgbClr val="7030A0"/>
                </a:solidFill>
              </a:rPr>
              <a:t>Коттона-Мутона</a:t>
            </a:r>
            <a:endParaRPr lang="uk-UA" sz="3200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978BE3-8232-3DA3-21F9-1C015D60FD99}"/>
              </a:ext>
            </a:extLst>
          </p:cNvPr>
          <p:cNvSpPr txBox="1"/>
          <p:nvPr/>
        </p:nvSpPr>
        <p:spPr>
          <a:xfrm>
            <a:off x="923659" y="1080164"/>
            <a:ext cx="2414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FF0000"/>
                </a:solidFill>
              </a:rPr>
              <a:t>механічна деформація</a:t>
            </a:r>
            <a:endParaRPr lang="ru-UA" sz="2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F78AEC-DF40-D986-53B3-F2E965455355}"/>
              </a:ext>
            </a:extLst>
          </p:cNvPr>
          <p:cNvSpPr txBox="1"/>
          <p:nvPr/>
        </p:nvSpPr>
        <p:spPr>
          <a:xfrm>
            <a:off x="356714" y="2173395"/>
            <a:ext cx="2414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FF0000"/>
                </a:solidFill>
              </a:rPr>
              <a:t>електричне поле</a:t>
            </a:r>
            <a:endParaRPr lang="ru-UA" sz="2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F037B-FB4D-5974-971A-B748615EB743}"/>
              </a:ext>
            </a:extLst>
          </p:cNvPr>
          <p:cNvSpPr txBox="1"/>
          <p:nvPr/>
        </p:nvSpPr>
        <p:spPr>
          <a:xfrm>
            <a:off x="436443" y="4599898"/>
            <a:ext cx="2414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FF0000"/>
                </a:solidFill>
              </a:rPr>
              <a:t>магнітне поле</a:t>
            </a:r>
            <a:endParaRPr lang="ru-UA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47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" grpId="0"/>
      <p:bldP spid="4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14027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Оптична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активність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6F2B72-79D6-488D-9B66-DE870082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05000"/>
            <a:ext cx="2419350" cy="2881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4343400" y="4953000"/>
            <a:ext cx="185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Марсель Еміль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Верде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6035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1B135A-82E5-4698-BC23-4B1F32D34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5781"/>
            <a:ext cx="7125878" cy="3949773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FA7EA07-CB9D-4FC7-B80F-CA685A471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388171"/>
              </p:ext>
            </p:extLst>
          </p:nvPr>
        </p:nvGraphicFramePr>
        <p:xfrm>
          <a:off x="3416300" y="3789363"/>
          <a:ext cx="15113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69800" imgH="203040" progId="Equation.DSMT4">
                  <p:embed/>
                </p:oleObj>
              </mc:Choice>
              <mc:Fallback>
                <p:oleObj name="Equation" r:id="rId3" imgW="469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6300" y="3789363"/>
                        <a:ext cx="1511300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6BDD8BD-3790-4A9D-ACD6-EED057C2FD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574788"/>
              </p:ext>
            </p:extLst>
          </p:nvPr>
        </p:nvGraphicFramePr>
        <p:xfrm>
          <a:off x="3232945" y="4528744"/>
          <a:ext cx="227584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11000" imgH="253800" progId="Equation.DSMT4">
                  <p:embed/>
                </p:oleObj>
              </mc:Choice>
              <mc:Fallback>
                <p:oleObj name="Equation" r:id="rId5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2945" y="4528744"/>
                        <a:ext cx="227584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A3F41BB-6AF1-4542-B84E-B13E9CEB40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778831"/>
              </p:ext>
            </p:extLst>
          </p:nvPr>
        </p:nvGraphicFramePr>
        <p:xfrm>
          <a:off x="3139460" y="5424534"/>
          <a:ext cx="2105026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47640" imgH="203040" progId="Equation.DSMT4">
                  <p:embed/>
                </p:oleObj>
              </mc:Choice>
              <mc:Fallback>
                <p:oleObj name="Equation" r:id="rId7" imgW="647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9460" y="5424534"/>
                        <a:ext cx="2105026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68">
            <a:extLst>
              <a:ext uri="{FF2B5EF4-FFF2-40B4-BE49-F238E27FC236}">
                <a16:creationId xmlns:a16="http://schemas.microsoft.com/office/drawing/2014/main" id="{24F948BF-9D76-48B8-9288-9486BB556DF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43600" y="370915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кристали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1" name="AutoShape 68">
            <a:extLst>
              <a:ext uri="{FF2B5EF4-FFF2-40B4-BE49-F238E27FC236}">
                <a16:creationId xmlns:a16="http://schemas.microsoft.com/office/drawing/2014/main" id="{F0031E7E-26E0-4500-A665-2A4EA7722FD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806191" y="4452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розчини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  <p:sp>
        <p:nvSpPr>
          <p:cNvPr id="12" name="AutoShape 68">
            <a:extLst>
              <a:ext uri="{FF2B5EF4-FFF2-40B4-BE49-F238E27FC236}">
                <a16:creationId xmlns:a16="http://schemas.microsoft.com/office/drawing/2014/main" id="{95547B1A-6E87-4069-B5BC-E5D4826D30E4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79031" y="5341544"/>
            <a:ext cx="1929286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штучна </a:t>
            </a:r>
          </a:p>
          <a:p>
            <a:pPr algn="ctr" latinLnBrk="1">
              <a:defRPr/>
            </a:pPr>
            <a:r>
              <a:rPr kumimoji="1" lang="uk-UA" altLang="ko-KR" sz="2800" i="1" dirty="0">
                <a:solidFill>
                  <a:schemeClr val="tx1">
                    <a:lumMod val="85000"/>
                    <a:lumOff val="15000"/>
                  </a:schemeClr>
                </a:solidFill>
                <a:ea typeface="굴림" pitchFamily="34" charset="-127"/>
              </a:rPr>
              <a:t>активність</a:t>
            </a:r>
            <a:endParaRPr kumimoji="1" lang="en-US" altLang="ko-KR" sz="2800" i="1" dirty="0">
              <a:solidFill>
                <a:schemeClr val="tx1">
                  <a:lumMod val="85000"/>
                  <a:lumOff val="15000"/>
                </a:schemeClr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2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533400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b="1" dirty="0" err="1">
                <a:solidFill>
                  <a:srgbClr val="4D4D4D"/>
                </a:solidFill>
              </a:rPr>
              <a:t>Поглинання</a:t>
            </a:r>
            <a:r>
              <a:rPr lang="ru-RU" sz="4800" b="1" dirty="0">
                <a:solidFill>
                  <a:srgbClr val="4D4D4D"/>
                </a:solidFill>
              </a:rPr>
              <a:t> </a:t>
            </a:r>
            <a:r>
              <a:rPr lang="ru-RU" sz="4800" b="1" dirty="0" err="1">
                <a:solidFill>
                  <a:srgbClr val="4D4D4D"/>
                </a:solidFill>
              </a:rPr>
              <a:t>світла</a:t>
            </a:r>
            <a:endParaRPr lang="en-US" sz="4800" b="1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7467600" y="4191000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Август Бер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9D4859-0AE2-4522-891B-E81B1125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533" y="1828800"/>
            <a:ext cx="1979867" cy="22570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0D9FEC-F9B4-4823-9176-F246B04EB8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28800"/>
            <a:ext cx="1804988" cy="2257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362200" y="4190999"/>
            <a:ext cx="127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</a:t>
            </a:r>
            <a:r>
              <a:rPr lang="el-G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єр</a:t>
            </a:r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Бугер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399613-547A-4B71-9CD2-6DE0894D9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26338"/>
            <a:ext cx="1635800" cy="2254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413663" y="4170215"/>
            <a:ext cx="2104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Йоганн Генріх Ламберт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8582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648F70-E3BE-44CF-8E97-6F203097D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76600"/>
            <a:ext cx="3962400" cy="2971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1CBD8B-C4E0-4C97-9F00-A7104721D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8600"/>
            <a:ext cx="3048000" cy="25603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0643C6-5DDC-4754-9627-76D250349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57200"/>
            <a:ext cx="3504783" cy="21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69" y="19940"/>
            <a:ext cx="3352800" cy="1560372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E366942E-C53F-48B3-83EF-F29FA5443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837224"/>
              </p:ext>
            </p:extLst>
          </p:nvPr>
        </p:nvGraphicFramePr>
        <p:xfrm>
          <a:off x="1736125" y="71943"/>
          <a:ext cx="2061518" cy="736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587668" imgH="1281646" progId="Equation.DSMT4">
                  <p:embed/>
                </p:oleObj>
              </mc:Choice>
              <mc:Fallback>
                <p:oleObj name="Equation" r:id="rId3" imgW="3587668" imgH="128164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6125" y="71943"/>
                        <a:ext cx="2061518" cy="736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1">
            <a:extLst>
              <a:ext uri="{FF2B5EF4-FFF2-40B4-BE49-F238E27FC236}">
                <a16:creationId xmlns:a16="http://schemas.microsoft.com/office/drawing/2014/main" id="{2CBFFE6E-A55F-96BD-F80F-E070DD611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975364"/>
              </p:ext>
            </p:extLst>
          </p:nvPr>
        </p:nvGraphicFramePr>
        <p:xfrm>
          <a:off x="612389" y="953805"/>
          <a:ext cx="4495070" cy="647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65080" imgH="253800" progId="Equation.DSMT4">
                  <p:embed/>
                </p:oleObj>
              </mc:Choice>
              <mc:Fallback>
                <p:oleObj name="Equation" r:id="rId5" imgW="1765080" imgH="25380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E366942E-C53F-48B3-83EF-F29FA5443D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389" y="953805"/>
                        <a:ext cx="4495070" cy="647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1">
            <a:extLst>
              <a:ext uri="{FF2B5EF4-FFF2-40B4-BE49-F238E27FC236}">
                <a16:creationId xmlns:a16="http://schemas.microsoft.com/office/drawing/2014/main" id="{E215FCB1-2D38-7BA4-BA59-D269CB9E24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009535"/>
              </p:ext>
            </p:extLst>
          </p:nvPr>
        </p:nvGraphicFramePr>
        <p:xfrm>
          <a:off x="455613" y="1909763"/>
          <a:ext cx="5818187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86000" imgH="253800" progId="Equation.DSMT4">
                  <p:embed/>
                </p:oleObj>
              </mc:Choice>
              <mc:Fallback>
                <p:oleObj name="Equation" r:id="rId7" imgW="2286000" imgH="253800" progId="Equation.DSMT4">
                  <p:embed/>
                  <p:pic>
                    <p:nvPicPr>
                      <p:cNvPr id="3" name="Объект 1">
                        <a:extLst>
                          <a:ext uri="{FF2B5EF4-FFF2-40B4-BE49-F238E27FC236}">
                            <a16:creationId xmlns:a16="http://schemas.microsoft.com/office/drawing/2014/main" id="{2CBFFE6E-A55F-96BD-F80F-E070DD6113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5613" y="1909763"/>
                        <a:ext cx="5818187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1">
            <a:extLst>
              <a:ext uri="{FF2B5EF4-FFF2-40B4-BE49-F238E27FC236}">
                <a16:creationId xmlns:a16="http://schemas.microsoft.com/office/drawing/2014/main" id="{C1441A63-F6E4-AC2C-67A1-42EF3DCAB3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354422"/>
              </p:ext>
            </p:extLst>
          </p:nvPr>
        </p:nvGraphicFramePr>
        <p:xfrm>
          <a:off x="1784031" y="2901821"/>
          <a:ext cx="23272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14400" imgH="228600" progId="Equation.DSMT4">
                  <p:embed/>
                </p:oleObj>
              </mc:Choice>
              <mc:Fallback>
                <p:oleObj name="Equation" r:id="rId9" imgW="914400" imgH="228600" progId="Equation.DSMT4">
                  <p:embed/>
                  <p:pic>
                    <p:nvPicPr>
                      <p:cNvPr id="5" name="Объект 1">
                        <a:extLst>
                          <a:ext uri="{FF2B5EF4-FFF2-40B4-BE49-F238E27FC236}">
                            <a16:creationId xmlns:a16="http://schemas.microsoft.com/office/drawing/2014/main" id="{E215FCB1-2D38-7BA4-BA59-D269CB9E24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84031" y="2901821"/>
                        <a:ext cx="232727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25A385D-D481-D04A-C618-DEB0A8D1085F}"/>
              </a:ext>
            </a:extLst>
          </p:cNvPr>
          <p:cNvSpPr txBox="1"/>
          <p:nvPr/>
        </p:nvSpPr>
        <p:spPr>
          <a:xfrm>
            <a:off x="4696787" y="2905997"/>
            <a:ext cx="3761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0066FF"/>
                </a:solidFill>
              </a:rPr>
              <a:t>інтерференційний доданок</a:t>
            </a:r>
          </a:p>
        </p:txBody>
      </p:sp>
      <p:graphicFrame>
        <p:nvGraphicFramePr>
          <p:cNvPr id="8" name="Объект 1">
            <a:extLst>
              <a:ext uri="{FF2B5EF4-FFF2-40B4-BE49-F238E27FC236}">
                <a16:creationId xmlns:a16="http://schemas.microsoft.com/office/drawing/2014/main" id="{6F693CC5-D26E-B140-B477-5E8DD388C0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542236"/>
              </p:ext>
            </p:extLst>
          </p:nvPr>
        </p:nvGraphicFramePr>
        <p:xfrm>
          <a:off x="637575" y="3860889"/>
          <a:ext cx="10985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31640" imgH="228600" progId="Equation.DSMT4">
                  <p:embed/>
                </p:oleObj>
              </mc:Choice>
              <mc:Fallback>
                <p:oleObj name="Equation" r:id="rId11" imgW="431640" imgH="228600" progId="Equation.DSMT4">
                  <p:embed/>
                  <p:pic>
                    <p:nvPicPr>
                      <p:cNvPr id="6" name="Объект 1">
                        <a:extLst>
                          <a:ext uri="{FF2B5EF4-FFF2-40B4-BE49-F238E27FC236}">
                            <a16:creationId xmlns:a16="http://schemas.microsoft.com/office/drawing/2014/main" id="{C1441A63-F6E4-AC2C-67A1-42EF3DCAB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7575" y="3860889"/>
                        <a:ext cx="10985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1">
            <a:extLst>
              <a:ext uri="{FF2B5EF4-FFF2-40B4-BE49-F238E27FC236}">
                <a16:creationId xmlns:a16="http://schemas.microsoft.com/office/drawing/2014/main" id="{9442429B-C107-DA7B-050A-682A5B66F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523248"/>
              </p:ext>
            </p:extLst>
          </p:nvPr>
        </p:nvGraphicFramePr>
        <p:xfrm>
          <a:off x="2246655" y="3860889"/>
          <a:ext cx="1550988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09480" imgH="228600" progId="Equation.DSMT4">
                  <p:embed/>
                </p:oleObj>
              </mc:Choice>
              <mc:Fallback>
                <p:oleObj name="Equation" r:id="rId13" imgW="609480" imgH="228600" progId="Equation.DSMT4">
                  <p:embed/>
                  <p:pic>
                    <p:nvPicPr>
                      <p:cNvPr id="6" name="Объект 1">
                        <a:extLst>
                          <a:ext uri="{FF2B5EF4-FFF2-40B4-BE49-F238E27FC236}">
                            <a16:creationId xmlns:a16="http://schemas.microsoft.com/office/drawing/2014/main" id="{C1441A63-F6E4-AC2C-67A1-42EF3DCAB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46655" y="3860889"/>
                        <a:ext cx="1550988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9D06527-07C9-F51E-A345-AB64EEA9EED9}"/>
              </a:ext>
            </a:extLst>
          </p:cNvPr>
          <p:cNvSpPr txBox="1"/>
          <p:nvPr/>
        </p:nvSpPr>
        <p:spPr>
          <a:xfrm>
            <a:off x="4111306" y="3860889"/>
            <a:ext cx="4932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008000"/>
                </a:solidFill>
              </a:rPr>
              <a:t>закон фотометричного додавання</a:t>
            </a:r>
          </a:p>
        </p:txBody>
      </p:sp>
      <p:graphicFrame>
        <p:nvGraphicFramePr>
          <p:cNvPr id="11" name="Объект 1">
            <a:extLst>
              <a:ext uri="{FF2B5EF4-FFF2-40B4-BE49-F238E27FC236}">
                <a16:creationId xmlns:a16="http://schemas.microsoft.com/office/drawing/2014/main" id="{DFBAC184-640D-6A6B-0BB3-304123B1DB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729884"/>
              </p:ext>
            </p:extLst>
          </p:nvPr>
        </p:nvGraphicFramePr>
        <p:xfrm>
          <a:off x="637575" y="4850499"/>
          <a:ext cx="10985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431640" imgH="228600" progId="Equation.DSMT4">
                  <p:embed/>
                </p:oleObj>
              </mc:Choice>
              <mc:Fallback>
                <p:oleObj name="Equation" r:id="rId15" imgW="431640" imgH="228600" progId="Equation.DSMT4">
                  <p:embed/>
                  <p:pic>
                    <p:nvPicPr>
                      <p:cNvPr id="8" name="Объект 1">
                        <a:extLst>
                          <a:ext uri="{FF2B5EF4-FFF2-40B4-BE49-F238E27FC236}">
                            <a16:creationId xmlns:a16="http://schemas.microsoft.com/office/drawing/2014/main" id="{6F693CC5-D26E-B140-B477-5E8DD388C0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7575" y="4850499"/>
                        <a:ext cx="10985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">
            <a:extLst>
              <a:ext uri="{FF2B5EF4-FFF2-40B4-BE49-F238E27FC236}">
                <a16:creationId xmlns:a16="http://schemas.microsoft.com/office/drawing/2014/main" id="{A8F92D18-899D-7500-4E93-14288A84B6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219319"/>
              </p:ext>
            </p:extLst>
          </p:nvPr>
        </p:nvGraphicFramePr>
        <p:xfrm>
          <a:off x="2230438" y="4849813"/>
          <a:ext cx="15843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22080" imgH="228600" progId="Equation.DSMT4">
                  <p:embed/>
                </p:oleObj>
              </mc:Choice>
              <mc:Fallback>
                <p:oleObj name="Equation" r:id="rId17" imgW="622080" imgH="228600" progId="Equation.DSMT4">
                  <p:embed/>
                  <p:pic>
                    <p:nvPicPr>
                      <p:cNvPr id="9" name="Объект 1">
                        <a:extLst>
                          <a:ext uri="{FF2B5EF4-FFF2-40B4-BE49-F238E27FC236}">
                            <a16:creationId xmlns:a16="http://schemas.microsoft.com/office/drawing/2014/main" id="{9442429B-C107-DA7B-050A-682A5B66F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230438" y="4849813"/>
                        <a:ext cx="158432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B40B88-4BC2-CD49-B622-D431CCC29C3E}"/>
              </a:ext>
            </a:extLst>
          </p:cNvPr>
          <p:cNvSpPr txBox="1"/>
          <p:nvPr/>
        </p:nvSpPr>
        <p:spPr>
          <a:xfrm>
            <a:off x="4111306" y="4836452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i="1" dirty="0">
                <a:solidFill>
                  <a:srgbClr val="FF0000"/>
                </a:solidFill>
              </a:rPr>
              <a:t>інтерференція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49487D2-0FB0-BA48-2E89-DAF4E9B3C81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73800" y="4860154"/>
            <a:ext cx="1779667" cy="144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6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C0CCFA-7B96-47C2-A91C-0287F53F9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1000"/>
            <a:ext cx="3657600" cy="2743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4AD43E-E216-40E8-BAD5-D09A280CA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18" y="3477960"/>
            <a:ext cx="1781556" cy="7402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706A6F-FD01-425A-90AB-0270667AF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572000"/>
            <a:ext cx="4690992" cy="1491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04EC3-3485-481A-B293-C6AB1344A409}"/>
              </a:ext>
            </a:extLst>
          </p:cNvPr>
          <p:cNvSpPr txBox="1"/>
          <p:nvPr/>
        </p:nvSpPr>
        <p:spPr>
          <a:xfrm>
            <a:off x="4114800" y="2795265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333399"/>
                </a:solidFill>
              </a:rPr>
              <a:t>Для розчинів</a:t>
            </a:r>
            <a:endParaRPr lang="ru-UA" sz="3200" b="1" dirty="0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5476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35F166-456B-476A-B310-17865E5AF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5" y="1600200"/>
            <a:ext cx="8881750" cy="270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025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268" y="351122"/>
            <a:ext cx="6553200" cy="715963"/>
          </a:xfrm>
        </p:spPr>
        <p:txBody>
          <a:bodyPr>
            <a:noAutofit/>
          </a:bodyPr>
          <a:lstStyle/>
          <a:p>
            <a:pPr algn="l"/>
            <a:r>
              <a:rPr lang="ru-RU" sz="4800" b="1" dirty="0" err="1">
                <a:solidFill>
                  <a:srgbClr val="4D4D4D"/>
                </a:solidFill>
              </a:rPr>
              <a:t>Розсіяння</a:t>
            </a:r>
            <a:r>
              <a:rPr lang="ru-RU" sz="4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800" b="1" dirty="0" err="1">
                <a:solidFill>
                  <a:srgbClr val="4D4D4D"/>
                </a:solidFill>
              </a:rPr>
              <a:t>світла</a:t>
            </a:r>
            <a:endParaRPr lang="en-US" sz="4800" b="1" dirty="0">
              <a:solidFill>
                <a:srgbClr val="4D4D4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FC07-C6DA-4C4B-BFA0-125AD59C9994}"/>
              </a:ext>
            </a:extLst>
          </p:cNvPr>
          <p:cNvSpPr txBox="1"/>
          <p:nvPr/>
        </p:nvSpPr>
        <p:spPr>
          <a:xfrm>
            <a:off x="6865059" y="497187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Леонід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Ісаакович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Мандельштам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D6E55-7C18-4AFA-87B0-A33889522105}"/>
              </a:ext>
            </a:extLst>
          </p:cNvPr>
          <p:cNvSpPr txBox="1"/>
          <p:nvPr/>
        </p:nvSpPr>
        <p:spPr>
          <a:xfrm>
            <a:off x="2080270" y="4954331"/>
            <a:ext cx="210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Джон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Вільям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Стретт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(лорд Релей)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FB054-5178-4A12-BBA7-B519CD7B66CC}"/>
              </a:ext>
            </a:extLst>
          </p:cNvPr>
          <p:cNvSpPr txBox="1"/>
          <p:nvPr/>
        </p:nvSpPr>
        <p:spPr>
          <a:xfrm>
            <a:off x="4533900" y="495432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Маріан </a:t>
            </a:r>
            <a:r>
              <a:rPr lang="uk-UA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Смолуховський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730777-2A9F-49E1-963C-2062770F8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99" y="1977440"/>
            <a:ext cx="2104872" cy="29768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D80A1D-6D05-417A-9FAF-ADF323A6D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535" y="1973582"/>
            <a:ext cx="1938374" cy="287166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1F3A14-8F03-44C1-9F59-0623B9D6C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20" y="1973582"/>
            <a:ext cx="1995807" cy="287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610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0C205E-FF44-45F5-9DBE-D3B216CB3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87" y="304800"/>
            <a:ext cx="6545226" cy="33307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B9D7E4-B7D2-4497-A56C-226F6588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3937"/>
            <a:ext cx="2743200" cy="2941608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B3B956B-71F5-40C5-A82C-2341E1E4FC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405402"/>
              </p:ext>
            </p:extLst>
          </p:nvPr>
        </p:nvGraphicFramePr>
        <p:xfrm>
          <a:off x="3276600" y="4616622"/>
          <a:ext cx="43370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09400" imgH="241200" progId="Equation.DSMT4">
                  <p:embed/>
                </p:oleObj>
              </mc:Choice>
              <mc:Fallback>
                <p:oleObj name="Equation" r:id="rId4" imgW="1409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76600" y="4616622"/>
                        <a:ext cx="4337050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Выноска: линия 3">
            <a:extLst>
              <a:ext uri="{FF2B5EF4-FFF2-40B4-BE49-F238E27FC236}">
                <a16:creationId xmlns:a16="http://schemas.microsoft.com/office/drawing/2014/main" id="{F8EEB16E-600C-499B-B777-72ADD3624B7A}"/>
              </a:ext>
            </a:extLst>
          </p:cNvPr>
          <p:cNvSpPr/>
          <p:nvPr/>
        </p:nvSpPr>
        <p:spPr>
          <a:xfrm>
            <a:off x="3505200" y="5562600"/>
            <a:ext cx="2590800" cy="660228"/>
          </a:xfrm>
          <a:prstGeom prst="borderCallout1">
            <a:avLst>
              <a:gd name="adj1" fmla="val 6765"/>
              <a:gd name="adj2" fmla="val 108700"/>
              <a:gd name="adj3" fmla="val -43310"/>
              <a:gd name="adj4" fmla="val 1186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800" dirty="0" err="1"/>
              <a:t>коеф</a:t>
            </a:r>
            <a:r>
              <a:rPr lang="uk-UA" sz="2800" dirty="0"/>
              <a:t>. </a:t>
            </a:r>
            <a:r>
              <a:rPr lang="uk-UA" sz="2800" dirty="0" err="1"/>
              <a:t>екстинції</a:t>
            </a:r>
            <a:endParaRPr lang="ru-UA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582D8F-F018-5B95-7DBC-3D724C4A2F69}"/>
              </a:ext>
            </a:extLst>
          </p:cNvPr>
          <p:cNvSpPr/>
          <p:nvPr/>
        </p:nvSpPr>
        <p:spPr>
          <a:xfrm>
            <a:off x="4368800" y="406400"/>
            <a:ext cx="3605122" cy="3432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20258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614539-8112-487D-B939-B4C3095B91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28600"/>
            <a:ext cx="3048000" cy="2245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47542-9B6C-4199-A858-D74C1BCDD3F9}"/>
              </a:ext>
            </a:extLst>
          </p:cNvPr>
          <p:cNvSpPr txBox="1"/>
          <p:nvPr/>
        </p:nvSpPr>
        <p:spPr>
          <a:xfrm>
            <a:off x="228600" y="381000"/>
            <a:ext cx="264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розсіяння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Релея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9307F382-0C01-4A57-9BF9-9C74A87DB9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238035"/>
              </p:ext>
            </p:extLst>
          </p:nvPr>
        </p:nvGraphicFramePr>
        <p:xfrm>
          <a:off x="3836665" y="436265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71320" imgH="203040" progId="Equation.DSMT4">
                  <p:embed/>
                </p:oleObj>
              </mc:Choice>
              <mc:Fallback>
                <p:oleObj name="Equation" r:id="rId3" imgW="571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36665" y="436265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222DDF4-9188-424E-9606-80AC466EE7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400580"/>
              </p:ext>
            </p:extLst>
          </p:nvPr>
        </p:nvGraphicFramePr>
        <p:xfrm>
          <a:off x="609600" y="1066800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39600" imgH="393480" progId="Equation.DSMT4">
                  <p:embed/>
                </p:oleObj>
              </mc:Choice>
              <mc:Fallback>
                <p:oleObj name="Equation" r:id="rId5" imgW="939600" imgH="39348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" y="1066800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F6190713-B6D2-44D2-8F1C-9F3818CEC9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956384"/>
              </p:ext>
            </p:extLst>
          </p:nvPr>
        </p:nvGraphicFramePr>
        <p:xfrm>
          <a:off x="609600" y="2057400"/>
          <a:ext cx="286385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253800" progId="Equation.DSMT4">
                  <p:embed/>
                </p:oleObj>
              </mc:Choice>
              <mc:Fallback>
                <p:oleObj name="Equation" r:id="rId7" imgW="1257120" imgH="2538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600" y="2057400"/>
                        <a:ext cx="2863850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68">
            <a:extLst>
              <a:ext uri="{FF2B5EF4-FFF2-40B4-BE49-F238E27FC236}">
                <a16:creationId xmlns:a16="http://schemas.microsoft.com/office/drawing/2014/main" id="{87151426-3A29-4042-A78E-5C2F3031ECA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600" y="3111500"/>
            <a:ext cx="8601808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defRPr/>
            </a:pPr>
            <a:r>
              <a:rPr kumimoji="1" lang="uk-UA" altLang="ko-KR" sz="2800" i="1" dirty="0" err="1">
                <a:solidFill>
                  <a:srgbClr val="00B415"/>
                </a:solidFill>
                <a:ea typeface="굴림" pitchFamily="34" charset="-127"/>
              </a:rPr>
              <a:t>Мандельштам-Смолуховський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 -</a:t>
            </a:r>
            <a:r>
              <a:rPr kumimoji="1" lang="en-US" altLang="ko-KR" sz="2800" i="1" dirty="0">
                <a:solidFill>
                  <a:srgbClr val="00B415"/>
                </a:solidFill>
                <a:ea typeface="굴림" pitchFamily="34" charset="-127"/>
              </a:rPr>
              <a:t>&gt;</a:t>
            </a:r>
            <a:r>
              <a:rPr kumimoji="1" lang="uk-UA" altLang="ko-KR" sz="2800" i="1" dirty="0">
                <a:solidFill>
                  <a:srgbClr val="00B415"/>
                </a:solidFill>
                <a:ea typeface="굴림" pitchFamily="34" charset="-127"/>
              </a:rPr>
              <a:t> флуктуації густини</a:t>
            </a:r>
            <a:endParaRPr kumimoji="1" lang="en-US" altLang="ko-KR" sz="2800" i="1" dirty="0">
              <a:solidFill>
                <a:srgbClr val="00B415"/>
              </a:solidFill>
              <a:ea typeface="굴림" pitchFamily="34" charset="-127"/>
            </a:endParaRP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6AA0FFB7-90D7-4CB9-A8DE-6486107FED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290983"/>
              </p:ext>
            </p:extLst>
          </p:nvPr>
        </p:nvGraphicFramePr>
        <p:xfrm>
          <a:off x="609600" y="4894263"/>
          <a:ext cx="73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280" imgH="203040" progId="Equation.DSMT4">
                  <p:embed/>
                </p:oleObj>
              </mc:Choice>
              <mc:Fallback>
                <p:oleObj name="Equation" r:id="rId9" imgW="368280" imgH="20304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307F382-0C01-4A57-9BF9-9C74A87DB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9600" y="4894263"/>
                        <a:ext cx="7366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789AF5F5-1DD9-4527-AF7A-5C7160AF9A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666702"/>
              </p:ext>
            </p:extLst>
          </p:nvPr>
        </p:nvGraphicFramePr>
        <p:xfrm>
          <a:off x="2240713" y="4648994"/>
          <a:ext cx="214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39600" imgH="393480" progId="Equation.DSMT4">
                  <p:embed/>
                </p:oleObj>
              </mc:Choice>
              <mc:Fallback>
                <p:oleObj name="Equation" r:id="rId11" imgW="939600" imgH="39348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3222DDF4-9188-424E-9606-80AC466EE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40713" y="4648994"/>
                        <a:ext cx="2141075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418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7367D6-0876-4B1E-9BB8-F7E59609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20" y="914400"/>
            <a:ext cx="4313054" cy="29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946B78-7A41-4C0B-8842-45E4789C9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425333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06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F08922-D2F1-438F-ACB3-DE5AE4EF9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61" y="0"/>
            <a:ext cx="3352800" cy="1560372"/>
          </a:xfrm>
          <a:prstGeom prst="rect">
            <a:avLst/>
          </a:prstGeom>
        </p:spPr>
      </p:pic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BE3E0692-3DA6-4CF5-97B4-3772FFCED1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855464"/>
              </p:ext>
            </p:extLst>
          </p:nvPr>
        </p:nvGraphicFramePr>
        <p:xfrm>
          <a:off x="244475" y="179388"/>
          <a:ext cx="280193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28800" imgH="253800" progId="Equation.DSMT4">
                  <p:embed/>
                </p:oleObj>
              </mc:Choice>
              <mc:Fallback>
                <p:oleObj name="Equation" r:id="rId3" imgW="1828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475" y="179388"/>
                        <a:ext cx="2801938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A04C1FF0-9C66-42C5-B67D-D65628E349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718432"/>
              </p:ext>
            </p:extLst>
          </p:nvPr>
        </p:nvGraphicFramePr>
        <p:xfrm>
          <a:off x="6207125" y="131763"/>
          <a:ext cx="291623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4760" imgH="253800" progId="Equation.DSMT4">
                  <p:embed/>
                </p:oleObj>
              </mc:Choice>
              <mc:Fallback>
                <p:oleObj name="Equation" r:id="rId5" imgW="1904760" imgH="25380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07125" y="131763"/>
                        <a:ext cx="2916238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CF02F73A-BB66-17C6-F80B-0250C514FA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941543"/>
              </p:ext>
            </p:extLst>
          </p:nvPr>
        </p:nvGraphicFramePr>
        <p:xfrm>
          <a:off x="220319" y="657306"/>
          <a:ext cx="2312988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11280" imgH="469800" progId="Equation.DSMT4">
                  <p:embed/>
                </p:oleObj>
              </mc:Choice>
              <mc:Fallback>
                <p:oleObj name="Equation" r:id="rId7" imgW="1511280" imgH="46980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A04C1FF0-9C66-42C5-B67D-D65628E349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319" y="657306"/>
                        <a:ext cx="2312988" cy="71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B274228D-D3FE-D3B1-85BE-7436A48E58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767703"/>
              </p:ext>
            </p:extLst>
          </p:nvPr>
        </p:nvGraphicFramePr>
        <p:xfrm>
          <a:off x="6276355" y="515358"/>
          <a:ext cx="239077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62040" imgH="469800" progId="Equation.DSMT4">
                  <p:embed/>
                </p:oleObj>
              </mc:Choice>
              <mc:Fallback>
                <p:oleObj name="Equation" r:id="rId9" imgW="1562040" imgH="46980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CF02F73A-BB66-17C6-F80B-0250C514F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76355" y="515358"/>
                        <a:ext cx="2390775" cy="719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'єкт 6">
            <a:extLst>
              <a:ext uri="{FF2B5EF4-FFF2-40B4-BE49-F238E27FC236}">
                <a16:creationId xmlns:a16="http://schemas.microsoft.com/office/drawing/2014/main" id="{F97D1900-5E6A-ADD6-D68A-F90B34E97E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423769"/>
              </p:ext>
            </p:extLst>
          </p:nvPr>
        </p:nvGraphicFramePr>
        <p:xfrm>
          <a:off x="219225" y="1295620"/>
          <a:ext cx="13223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63280" imgH="317160" progId="Equation.DSMT4">
                  <p:embed/>
                </p:oleObj>
              </mc:Choice>
              <mc:Fallback>
                <p:oleObj name="Equation" r:id="rId11" imgW="863280" imgH="3171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CF02F73A-BB66-17C6-F80B-0250C514F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9225" y="1295620"/>
                        <a:ext cx="1322387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44BB7AC6-22B9-E2F6-DF07-34F4161DA4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356908"/>
              </p:ext>
            </p:extLst>
          </p:nvPr>
        </p:nvGraphicFramePr>
        <p:xfrm>
          <a:off x="6188075" y="1234496"/>
          <a:ext cx="13604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88840" imgH="317160" progId="Equation.DSMT4">
                  <p:embed/>
                </p:oleObj>
              </mc:Choice>
              <mc:Fallback>
                <p:oleObj name="Equation" r:id="rId13" imgW="888840" imgH="317160" progId="Equation.DSMT4">
                  <p:embed/>
                  <p:pic>
                    <p:nvPicPr>
                      <p:cNvPr id="7" name="Об'єкт 6">
                        <a:extLst>
                          <a:ext uri="{FF2B5EF4-FFF2-40B4-BE49-F238E27FC236}">
                            <a16:creationId xmlns:a16="http://schemas.microsoft.com/office/drawing/2014/main" id="{F97D1900-5E6A-ADD6-D68A-F90B34E97E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88075" y="1234496"/>
                        <a:ext cx="1360487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41078908-DD7D-A7B1-81DD-E797E09084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95190"/>
              </p:ext>
            </p:extLst>
          </p:nvPr>
        </p:nvGraphicFramePr>
        <p:xfrm>
          <a:off x="148324" y="1949961"/>
          <a:ext cx="1025288" cy="52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45760" imgH="279360" progId="Equation.DSMT4">
                  <p:embed/>
                </p:oleObj>
              </mc:Choice>
              <mc:Fallback>
                <p:oleObj name="Equation" r:id="rId15" imgW="545760" imgH="27936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BE3E0692-3DA6-4CF5-97B4-3772FFCED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48324" y="1949961"/>
                        <a:ext cx="1025288" cy="525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'єкт 9">
            <a:extLst>
              <a:ext uri="{FF2B5EF4-FFF2-40B4-BE49-F238E27FC236}">
                <a16:creationId xmlns:a16="http://schemas.microsoft.com/office/drawing/2014/main" id="{C06EDF47-9AD1-9AB6-0863-B3E680FC11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42924"/>
              </p:ext>
            </p:extLst>
          </p:nvPr>
        </p:nvGraphicFramePr>
        <p:xfrm>
          <a:off x="1541612" y="2014757"/>
          <a:ext cx="7358191" cy="965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4559040" imgH="596880" progId="Equation.DSMT4">
                  <p:embed/>
                </p:oleObj>
              </mc:Choice>
              <mc:Fallback>
                <p:oleObj name="Equation" r:id="rId17" imgW="4559040" imgH="596880" progId="Equation.DSMT4">
                  <p:embed/>
                  <p:pic>
                    <p:nvPicPr>
                      <p:cNvPr id="9" name="Об'єкт 8">
                        <a:extLst>
                          <a:ext uri="{FF2B5EF4-FFF2-40B4-BE49-F238E27FC236}">
                            <a16:creationId xmlns:a16="http://schemas.microsoft.com/office/drawing/2014/main" id="{41078908-DD7D-A7B1-81DD-E797E09084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41612" y="2014757"/>
                        <a:ext cx="7358191" cy="965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069B4511-DD42-E1B3-BC1C-08842892CC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639784"/>
              </p:ext>
            </p:extLst>
          </p:nvPr>
        </p:nvGraphicFramePr>
        <p:xfrm>
          <a:off x="148324" y="3287755"/>
          <a:ext cx="5227637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238200" imgH="241200" progId="Equation.DSMT4">
                  <p:embed/>
                </p:oleObj>
              </mc:Choice>
              <mc:Fallback>
                <p:oleObj name="Equation" r:id="rId19" imgW="3238200" imgH="24120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C06EDF47-9AD1-9AB6-0863-B3E680FC1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48324" y="3287755"/>
                        <a:ext cx="5227637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267D5064-0BFE-7D97-7C51-6DD4AF4C62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7805"/>
              </p:ext>
            </p:extLst>
          </p:nvPr>
        </p:nvGraphicFramePr>
        <p:xfrm>
          <a:off x="148324" y="3988338"/>
          <a:ext cx="8557205" cy="877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5841720" imgH="596880" progId="Equation.DSMT4">
                  <p:embed/>
                </p:oleObj>
              </mc:Choice>
              <mc:Fallback>
                <p:oleObj name="Equation" r:id="rId21" imgW="5841720" imgH="596880" progId="Equation.DSMT4">
                  <p:embed/>
                  <p:pic>
                    <p:nvPicPr>
                      <p:cNvPr id="10" name="Об'єкт 9">
                        <a:extLst>
                          <a:ext uri="{FF2B5EF4-FFF2-40B4-BE49-F238E27FC236}">
                            <a16:creationId xmlns:a16="http://schemas.microsoft.com/office/drawing/2014/main" id="{C06EDF47-9AD1-9AB6-0863-B3E680FC1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48324" y="3988338"/>
                        <a:ext cx="8557205" cy="877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'єкт 12">
            <a:extLst>
              <a:ext uri="{FF2B5EF4-FFF2-40B4-BE49-F238E27FC236}">
                <a16:creationId xmlns:a16="http://schemas.microsoft.com/office/drawing/2014/main" id="{312BB4CE-B6C7-E2DF-518D-D10084406D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981276"/>
              </p:ext>
            </p:extLst>
          </p:nvPr>
        </p:nvGraphicFramePr>
        <p:xfrm>
          <a:off x="333804" y="5092400"/>
          <a:ext cx="329247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2247840" imgH="253800" progId="Equation.DSMT4">
                  <p:embed/>
                </p:oleObj>
              </mc:Choice>
              <mc:Fallback>
                <p:oleObj name="Equation" r:id="rId23" imgW="2247840" imgH="2538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267D5064-0BFE-7D97-7C51-6DD4AF4C62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33804" y="5092400"/>
                        <a:ext cx="3292475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'єкт 13">
            <a:extLst>
              <a:ext uri="{FF2B5EF4-FFF2-40B4-BE49-F238E27FC236}">
                <a16:creationId xmlns:a16="http://schemas.microsoft.com/office/drawing/2014/main" id="{5D62280E-87B7-1F72-AD04-357B3C03CB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006260"/>
              </p:ext>
            </p:extLst>
          </p:nvPr>
        </p:nvGraphicFramePr>
        <p:xfrm>
          <a:off x="4643010" y="5092400"/>
          <a:ext cx="874713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96880" imgH="253800" progId="Equation.DSMT4">
                  <p:embed/>
                </p:oleObj>
              </mc:Choice>
              <mc:Fallback>
                <p:oleObj name="Equation" r:id="rId25" imgW="596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312BB4CE-B6C7-E2DF-518D-D10084406D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643010" y="5092400"/>
                        <a:ext cx="874713" cy="37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'єкт 14">
            <a:extLst>
              <a:ext uri="{FF2B5EF4-FFF2-40B4-BE49-F238E27FC236}">
                <a16:creationId xmlns:a16="http://schemas.microsoft.com/office/drawing/2014/main" id="{9F332922-6BD1-A1F0-D0BD-1722095D06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94451"/>
              </p:ext>
            </p:extLst>
          </p:nvPr>
        </p:nvGraphicFramePr>
        <p:xfrm>
          <a:off x="4598861" y="5516705"/>
          <a:ext cx="1916113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307880" imgH="253800" progId="Equation.DSMT4">
                  <p:embed/>
                </p:oleObj>
              </mc:Choice>
              <mc:Fallback>
                <p:oleObj name="Equation" r:id="rId27" imgW="1307880" imgH="253800" progId="Equation.DSMT4">
                  <p:embed/>
                  <p:pic>
                    <p:nvPicPr>
                      <p:cNvPr id="13" name="Об'єкт 12">
                        <a:extLst>
                          <a:ext uri="{FF2B5EF4-FFF2-40B4-BE49-F238E27FC236}">
                            <a16:creationId xmlns:a16="http://schemas.microsoft.com/office/drawing/2014/main" id="{312BB4CE-B6C7-E2DF-518D-D10084406D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598861" y="5516705"/>
                        <a:ext cx="1916113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810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C6D610-0F55-4031-9A5E-8376E22C30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430358"/>
              </p:ext>
            </p:extLst>
          </p:nvPr>
        </p:nvGraphicFramePr>
        <p:xfrm>
          <a:off x="2681420" y="1406265"/>
          <a:ext cx="1911169" cy="576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72840" imgH="203040" progId="Equation.DSMT4">
                  <p:embed/>
                </p:oleObj>
              </mc:Choice>
              <mc:Fallback>
                <p:oleObj name="Equation" r:id="rId2" imgW="6728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81420" y="1406265"/>
                        <a:ext cx="1911169" cy="576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FA29528-9188-4AA2-B213-4381712D1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191361"/>
              </p:ext>
            </p:extLst>
          </p:nvPr>
        </p:nvGraphicFramePr>
        <p:xfrm>
          <a:off x="2366795" y="3553012"/>
          <a:ext cx="2777676" cy="58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65160" imgH="203040" progId="Equation.DSMT4">
                  <p:embed/>
                </p:oleObj>
              </mc:Choice>
              <mc:Fallback>
                <p:oleObj name="Equation" r:id="rId4" imgW="965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6795" y="3553012"/>
                        <a:ext cx="2777676" cy="58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E826064-627D-4287-99D8-89EABC2A5CCC}"/>
              </a:ext>
            </a:extLst>
          </p:cNvPr>
          <p:cNvSpPr txBox="1"/>
          <p:nvPr/>
        </p:nvSpPr>
        <p:spPr>
          <a:xfrm>
            <a:off x="111308" y="355301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0070C0"/>
                </a:solidFill>
              </a:rPr>
              <a:t>м</a:t>
            </a:r>
            <a:r>
              <a:rPr lang="uk-UA" sz="3200" b="1" i="1" dirty="0" err="1">
                <a:solidFill>
                  <a:srgbClr val="0070C0"/>
                </a:solidFill>
              </a:rPr>
              <a:t>інімум</a:t>
            </a:r>
            <a:endParaRPr lang="ru-UA" sz="3200" b="1" i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BEC30-725E-48E5-B97D-DCF7DB6CCF74}"/>
              </a:ext>
            </a:extLst>
          </p:cNvPr>
          <p:cNvSpPr txBox="1"/>
          <p:nvPr/>
        </p:nvSpPr>
        <p:spPr>
          <a:xfrm>
            <a:off x="76218" y="1398447"/>
            <a:ext cx="216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>
                <a:solidFill>
                  <a:srgbClr val="FF0000"/>
                </a:solidFill>
              </a:rPr>
              <a:t>м</a:t>
            </a:r>
            <a:r>
              <a:rPr lang="uk-UA" sz="3200" b="1" i="1" dirty="0" err="1">
                <a:solidFill>
                  <a:srgbClr val="FF0000"/>
                </a:solidFill>
              </a:rPr>
              <a:t>аксимум</a:t>
            </a:r>
            <a:endParaRPr lang="ru-UA" sz="32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2" name="Объект 4">
            <a:extLst>
              <a:ext uri="{FF2B5EF4-FFF2-40B4-BE49-F238E27FC236}">
                <a16:creationId xmlns:a16="http://schemas.microsoft.com/office/drawing/2014/main" id="{FD237F34-E165-8DAF-889E-8A014F8F91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326629"/>
              </p:ext>
            </p:extLst>
          </p:nvPr>
        </p:nvGraphicFramePr>
        <p:xfrm>
          <a:off x="160736" y="221192"/>
          <a:ext cx="8777574" cy="676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54200" imgH="266400" progId="Equation.DSMT4">
                  <p:embed/>
                </p:oleObj>
              </mc:Choice>
              <mc:Fallback>
                <p:oleObj name="Equation" r:id="rId6" imgW="3454200" imgH="2664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6FA29528-9188-4AA2-B213-4381712D1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0736" y="221192"/>
                        <a:ext cx="8777574" cy="676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4">
            <a:extLst>
              <a:ext uri="{FF2B5EF4-FFF2-40B4-BE49-F238E27FC236}">
                <a16:creationId xmlns:a16="http://schemas.microsoft.com/office/drawing/2014/main" id="{5AF9188F-4809-134C-CC0D-C651DC4102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259197"/>
              </p:ext>
            </p:extLst>
          </p:nvPr>
        </p:nvGraphicFramePr>
        <p:xfrm>
          <a:off x="1320283" y="1983222"/>
          <a:ext cx="5929485" cy="95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20760" imgH="342720" progId="Equation.DSMT4">
                  <p:embed/>
                </p:oleObj>
              </mc:Choice>
              <mc:Fallback>
                <p:oleObj name="Equation" r:id="rId8" imgW="2120760" imgH="342720" progId="Equation.DSMT4">
                  <p:embed/>
                  <p:pic>
                    <p:nvPicPr>
                      <p:cNvPr id="2" name="Объект 4">
                        <a:extLst>
                          <a:ext uri="{FF2B5EF4-FFF2-40B4-BE49-F238E27FC236}">
                            <a16:creationId xmlns:a16="http://schemas.microsoft.com/office/drawing/2014/main" id="{FD237F34-E165-8DAF-889E-8A014F8F91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20283" y="1983222"/>
                        <a:ext cx="5929485" cy="957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4">
            <a:extLst>
              <a:ext uri="{FF2B5EF4-FFF2-40B4-BE49-F238E27FC236}">
                <a16:creationId xmlns:a16="http://schemas.microsoft.com/office/drawing/2014/main" id="{4EFB7B96-17DA-C83F-6D02-BFE76A3E2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776383"/>
              </p:ext>
            </p:extLst>
          </p:nvPr>
        </p:nvGraphicFramePr>
        <p:xfrm>
          <a:off x="1320283" y="4271639"/>
          <a:ext cx="5892800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108160" imgH="342720" progId="Equation.DSMT4">
                  <p:embed/>
                </p:oleObj>
              </mc:Choice>
              <mc:Fallback>
                <p:oleObj name="Equation" r:id="rId10" imgW="2108160" imgH="342720" progId="Equation.DSMT4">
                  <p:embed/>
                  <p:pic>
                    <p:nvPicPr>
                      <p:cNvPr id="9" name="Объект 4">
                        <a:extLst>
                          <a:ext uri="{FF2B5EF4-FFF2-40B4-BE49-F238E27FC236}">
                            <a16:creationId xmlns:a16="http://schemas.microsoft.com/office/drawing/2014/main" id="{5AF9188F-4809-134C-CC0D-C651DC4102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20283" y="4271639"/>
                        <a:ext cx="5892800" cy="957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276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533400"/>
            <a:ext cx="6553200" cy="715963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 err="1">
                <a:solidFill>
                  <a:srgbClr val="4D4D4D"/>
                </a:solidFill>
              </a:rPr>
              <a:t>Оптична</a:t>
            </a:r>
            <a:r>
              <a:rPr lang="ru-RU" sz="3600" b="1" dirty="0">
                <a:solidFill>
                  <a:srgbClr val="4D4D4D"/>
                </a:solidFill>
              </a:rPr>
              <a:t> </a:t>
            </a:r>
            <a:r>
              <a:rPr lang="ru-RU" sz="3600" b="1" dirty="0" err="1">
                <a:solidFill>
                  <a:srgbClr val="4D4D4D"/>
                </a:solidFill>
              </a:rPr>
              <a:t>різниця</a:t>
            </a:r>
            <a:r>
              <a:rPr lang="ru-RU" sz="3600" b="1" dirty="0">
                <a:solidFill>
                  <a:srgbClr val="4D4D4D"/>
                </a:solidFill>
              </a:rPr>
              <a:t> ходу</a:t>
            </a:r>
            <a:endParaRPr lang="en-US" sz="3600" b="1" dirty="0">
              <a:solidFill>
                <a:srgbClr val="4D4D4D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036D1E-9BEB-4AD1-9AA1-61959703B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00039"/>
            <a:ext cx="5334000" cy="4292601"/>
          </a:xfrm>
          <a:prstGeom prst="rect">
            <a:avLst/>
          </a:prstGeom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B76525B-D304-4E21-83E8-531EBA5CB7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28036"/>
              </p:ext>
            </p:extLst>
          </p:nvPr>
        </p:nvGraphicFramePr>
        <p:xfrm>
          <a:off x="1851685" y="2152586"/>
          <a:ext cx="4939671" cy="64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52480" imgH="228600" progId="Equation.DSMT4">
                  <p:embed/>
                </p:oleObj>
              </mc:Choice>
              <mc:Fallback>
                <p:oleObj name="Equation" r:id="rId4" imgW="1752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1685" y="2152586"/>
                        <a:ext cx="4939671" cy="644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21A44F6C-45C8-42B3-9DF8-21DD096177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825973"/>
              </p:ext>
            </p:extLst>
          </p:nvPr>
        </p:nvGraphicFramePr>
        <p:xfrm>
          <a:off x="2049462" y="5384800"/>
          <a:ext cx="50450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15840" imgH="228600" progId="Equation.DSMT4">
                  <p:embed/>
                </p:oleObj>
              </mc:Choice>
              <mc:Fallback>
                <p:oleObj name="Equation" r:id="rId6" imgW="1815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49462" y="5384800"/>
                        <a:ext cx="5045075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Овал 9">
            <a:extLst>
              <a:ext uri="{FF2B5EF4-FFF2-40B4-BE49-F238E27FC236}">
                <a16:creationId xmlns:a16="http://schemas.microsoft.com/office/drawing/2014/main" id="{DFF34AE7-352E-4465-AC69-C0A0B6B8FCCE}"/>
              </a:ext>
            </a:extLst>
          </p:cNvPr>
          <p:cNvSpPr/>
          <p:nvPr/>
        </p:nvSpPr>
        <p:spPr>
          <a:xfrm>
            <a:off x="4572000" y="1981200"/>
            <a:ext cx="1900053" cy="9144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1021D-EC1C-48ED-A5D6-862257F6D387}"/>
              </a:ext>
            </a:extLst>
          </p:cNvPr>
          <p:cNvSpPr txBox="1"/>
          <p:nvPr/>
        </p:nvSpPr>
        <p:spPr>
          <a:xfrm>
            <a:off x="5867400" y="1307709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UA" sz="36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1AFFC0E-2E33-476D-99BD-31288096C37A}"/>
              </a:ext>
            </a:extLst>
          </p:cNvPr>
          <p:cNvSpPr/>
          <p:nvPr/>
        </p:nvSpPr>
        <p:spPr>
          <a:xfrm>
            <a:off x="4728369" y="5264715"/>
            <a:ext cx="2057400" cy="914400"/>
          </a:xfrm>
          <a:prstGeom prst="ellipse">
            <a:avLst/>
          </a:prstGeom>
          <a:noFill/>
          <a:ln>
            <a:solidFill>
              <a:srgbClr val="0091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129749-0228-4042-B31E-A0F406CF9BBF}"/>
              </a:ext>
            </a:extLst>
          </p:cNvPr>
          <p:cNvSpPr txBox="1"/>
          <p:nvPr/>
        </p:nvSpPr>
        <p:spPr>
          <a:xfrm>
            <a:off x="6497763" y="5868020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l-GR" sz="3600" baseline="-25000" dirty="0">
                <a:solidFill>
                  <a:srgbClr val="0091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UA" sz="3600" baseline="-25000" dirty="0">
              <a:solidFill>
                <a:srgbClr val="0091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5_Office Theme">
  <a:themeElements>
    <a:clrScheme name="Custom0">
      <a:dk1>
        <a:sysClr val="windowText" lastClr="000000"/>
      </a:dk1>
      <a:lt1>
        <a:sysClr val="window" lastClr="FFFFFF"/>
      </a:lt1>
      <a:dk2>
        <a:srgbClr val="6D787D"/>
      </a:dk2>
      <a:lt2>
        <a:srgbClr val="EEECE1"/>
      </a:lt2>
      <a:accent1>
        <a:srgbClr val="666666"/>
      </a:accent1>
      <a:accent2>
        <a:srgbClr val="9B9B9B"/>
      </a:accent2>
      <a:accent3>
        <a:srgbClr val="C0C0C0"/>
      </a:accent3>
      <a:accent4>
        <a:srgbClr val="FF0505"/>
      </a:accent4>
      <a:accent5>
        <a:srgbClr val="FFFFFF"/>
      </a:accent5>
      <a:accent6>
        <a:srgbClr val="BDC7CB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4260</TotalTime>
  <Words>440</Words>
  <Application>Microsoft Office PowerPoint</Application>
  <PresentationFormat>Екран (4:3)</PresentationFormat>
  <Paragraphs>130</Paragraphs>
  <Slides>65</Slides>
  <Notes>0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8</vt:i4>
      </vt:variant>
      <vt:variant>
        <vt:lpstr>Тема</vt:lpstr>
      </vt:variant>
      <vt:variant>
        <vt:i4>3</vt:i4>
      </vt:variant>
      <vt:variant>
        <vt:lpstr>Вбудовані сервери OLE</vt:lpstr>
      </vt:variant>
      <vt:variant>
        <vt:i4>2</vt:i4>
      </vt:variant>
      <vt:variant>
        <vt:lpstr>Заголовки слайдів</vt:lpstr>
      </vt:variant>
      <vt:variant>
        <vt:i4>65</vt:i4>
      </vt:variant>
    </vt:vector>
  </HeadingPairs>
  <TitlesOfParts>
    <vt:vector size="78" baseType="lpstr">
      <vt:lpstr>굴림</vt:lpstr>
      <vt:lpstr>Arial</vt:lpstr>
      <vt:lpstr>Calibri</vt:lpstr>
      <vt:lpstr>Candara</vt:lpstr>
      <vt:lpstr>Segoe Script</vt:lpstr>
      <vt:lpstr>Symbol</vt:lpstr>
      <vt:lpstr>Times New Roman</vt:lpstr>
      <vt:lpstr>Wingdings</vt:lpstr>
      <vt:lpstr>Office Theme</vt:lpstr>
      <vt:lpstr>1_Office Theme</vt:lpstr>
      <vt:lpstr>15_Office Theme</vt:lpstr>
      <vt:lpstr>Equation</vt:lpstr>
      <vt:lpstr>MathType 7.0 Equation</vt:lpstr>
      <vt:lpstr>Презентація PowerPoint</vt:lpstr>
      <vt:lpstr>Явище інтерференції світла.  Загальні умови мінімумів та максимумів інтерференції.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Оптична різниця ходу</vt:lpstr>
      <vt:lpstr>Презентація PowerPoint</vt:lpstr>
      <vt:lpstr>Презентація PowerPoint</vt:lpstr>
      <vt:lpstr>Загальна інтерференційна схема (схема Юнга)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Інтерференція у тонких плівках </vt:lpstr>
      <vt:lpstr>Презентація PowerPoint</vt:lpstr>
      <vt:lpstr>Презентація PowerPoint</vt:lpstr>
      <vt:lpstr>Презентація PowerPoint</vt:lpstr>
      <vt:lpstr>Презентація PowerPoint</vt:lpstr>
      <vt:lpstr>Дифракція світла.  Принцип Гюйгенса-Френеля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Дифракція паралельних променів на щілині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Дифракційна гратка. Дисперсія і роздільна здатність дифракційної гратки. Критерій Релея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Поляризація світла. Природне та поляризоване світло. Закон Малюса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Поляризація при відбиванні та заломленні </vt:lpstr>
      <vt:lpstr>Презентація PowerPoint</vt:lpstr>
      <vt:lpstr>Подвійне променезаломлення</vt:lpstr>
      <vt:lpstr>Презентація PowerPoint</vt:lpstr>
      <vt:lpstr>Презентація PowerPoint</vt:lpstr>
      <vt:lpstr>Презентація PowerPoint</vt:lpstr>
      <vt:lpstr>Оптична активність</vt:lpstr>
      <vt:lpstr>Презентація PowerPoint</vt:lpstr>
      <vt:lpstr>Поглинання світла</vt:lpstr>
      <vt:lpstr>Презентація PowerPoint</vt:lpstr>
      <vt:lpstr>Презентація PowerPoint</vt:lpstr>
      <vt:lpstr>Презентація PowerPoint</vt:lpstr>
      <vt:lpstr>Розсіяння світла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я</cp:lastModifiedBy>
  <cp:revision>449</cp:revision>
  <dcterms:created xsi:type="dcterms:W3CDTF">2012-04-26T17:06:14Z</dcterms:created>
  <dcterms:modified xsi:type="dcterms:W3CDTF">2025-03-01T11:08:10Z</dcterms:modified>
</cp:coreProperties>
</file>